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Barlow" panose="00000500000000000000" pitchFamily="2" charset="0"/>
      <p:regular r:id="rId18"/>
      <p:bold r:id="rId19"/>
      <p:italic r:id="rId20"/>
      <p:boldItalic r:id="rId21"/>
    </p:embeddedFont>
    <p:embeddedFont>
      <p:font typeface="Poppins Bold" panose="00000800000000000000" pitchFamily="2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49569" y="723900"/>
            <a:ext cx="5864767" cy="2562812"/>
          </a:xfrm>
          <a:custGeom>
            <a:avLst/>
            <a:gdLst/>
            <a:ahLst/>
            <a:cxnLst/>
            <a:rect l="l" t="t" r="r" b="b"/>
            <a:pathLst>
              <a:path w="5864767" h="2562812">
                <a:moveTo>
                  <a:pt x="0" y="0"/>
                </a:moveTo>
                <a:lnTo>
                  <a:pt x="5864768" y="0"/>
                </a:lnTo>
                <a:lnTo>
                  <a:pt x="5864768" y="2562812"/>
                </a:lnTo>
                <a:lnTo>
                  <a:pt x="0" y="25628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151" r="-600" b="-6306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896460" y="3827214"/>
            <a:ext cx="7970987" cy="807062"/>
          </a:xfrm>
          <a:custGeom>
            <a:avLst/>
            <a:gdLst/>
            <a:ahLst/>
            <a:cxnLst/>
            <a:rect l="l" t="t" r="r" b="b"/>
            <a:pathLst>
              <a:path w="7970987" h="807062">
                <a:moveTo>
                  <a:pt x="0" y="0"/>
                </a:moveTo>
                <a:lnTo>
                  <a:pt x="7970986" y="0"/>
                </a:lnTo>
                <a:lnTo>
                  <a:pt x="7970986" y="807062"/>
                </a:lnTo>
                <a:lnTo>
                  <a:pt x="0" y="807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322980" y="8460362"/>
            <a:ext cx="2558288" cy="35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+123-456-7890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06294" y="8451423"/>
            <a:ext cx="3980332" cy="35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www.reallygreatsite.com</a:t>
            </a:r>
          </a:p>
        </p:txBody>
      </p:sp>
      <p:sp>
        <p:nvSpPr>
          <p:cNvPr id="6" name="Freeform 6"/>
          <p:cNvSpPr/>
          <p:nvPr/>
        </p:nvSpPr>
        <p:spPr>
          <a:xfrm>
            <a:off x="1199210" y="8437646"/>
            <a:ext cx="3200649" cy="1061967"/>
          </a:xfrm>
          <a:custGeom>
            <a:avLst/>
            <a:gdLst/>
            <a:ahLst/>
            <a:cxnLst/>
            <a:rect l="l" t="t" r="r" b="b"/>
            <a:pathLst>
              <a:path w="3200649" h="1061967">
                <a:moveTo>
                  <a:pt x="0" y="0"/>
                </a:moveTo>
                <a:lnTo>
                  <a:pt x="3200649" y="0"/>
                </a:lnTo>
                <a:lnTo>
                  <a:pt x="3200649" y="1061966"/>
                </a:lnTo>
                <a:lnTo>
                  <a:pt x="0" y="1061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030781" y="8496602"/>
            <a:ext cx="4012301" cy="942891"/>
          </a:xfrm>
          <a:custGeom>
            <a:avLst/>
            <a:gdLst/>
            <a:ahLst/>
            <a:cxnLst/>
            <a:rect l="l" t="t" r="r" b="b"/>
            <a:pathLst>
              <a:path w="4012301" h="942891">
                <a:moveTo>
                  <a:pt x="0" y="0"/>
                </a:moveTo>
                <a:lnTo>
                  <a:pt x="4012301" y="0"/>
                </a:lnTo>
                <a:lnTo>
                  <a:pt x="4012301" y="942891"/>
                </a:lnTo>
                <a:lnTo>
                  <a:pt x="0" y="942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6421207" y="8189601"/>
            <a:ext cx="1310011" cy="1310011"/>
          </a:xfrm>
          <a:custGeom>
            <a:avLst/>
            <a:gdLst/>
            <a:ahLst/>
            <a:cxnLst/>
            <a:rect l="l" t="t" r="r" b="b"/>
            <a:pathLst>
              <a:path w="1310011" h="1310011">
                <a:moveTo>
                  <a:pt x="0" y="0"/>
                </a:moveTo>
                <a:lnTo>
                  <a:pt x="1310011" y="0"/>
                </a:lnTo>
                <a:lnTo>
                  <a:pt x="1310011" y="1310011"/>
                </a:lnTo>
                <a:lnTo>
                  <a:pt x="0" y="13100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4602124" y="8292165"/>
            <a:ext cx="1558025" cy="1317627"/>
          </a:xfrm>
          <a:custGeom>
            <a:avLst/>
            <a:gdLst/>
            <a:ahLst/>
            <a:cxnLst/>
            <a:rect l="l" t="t" r="r" b="b"/>
            <a:pathLst>
              <a:path w="1558025" h="1317627">
                <a:moveTo>
                  <a:pt x="0" y="0"/>
                </a:moveTo>
                <a:lnTo>
                  <a:pt x="1558025" y="0"/>
                </a:lnTo>
                <a:lnTo>
                  <a:pt x="1558025" y="1317626"/>
                </a:lnTo>
                <a:lnTo>
                  <a:pt x="0" y="13176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892298" y="8195542"/>
            <a:ext cx="2196492" cy="1394772"/>
          </a:xfrm>
          <a:custGeom>
            <a:avLst/>
            <a:gdLst/>
            <a:ahLst/>
            <a:cxnLst/>
            <a:rect l="l" t="t" r="r" b="b"/>
            <a:pathLst>
              <a:path w="2196492" h="1394772">
                <a:moveTo>
                  <a:pt x="0" y="0"/>
                </a:moveTo>
                <a:lnTo>
                  <a:pt x="2196492" y="0"/>
                </a:lnTo>
                <a:lnTo>
                  <a:pt x="2196492" y="1394772"/>
                </a:lnTo>
                <a:lnTo>
                  <a:pt x="0" y="13947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2364042" y="8908388"/>
            <a:ext cx="2230313" cy="494753"/>
          </a:xfrm>
          <a:custGeom>
            <a:avLst/>
            <a:gdLst/>
            <a:ahLst/>
            <a:cxnLst/>
            <a:rect l="l" t="t" r="r" b="b"/>
            <a:pathLst>
              <a:path w="2230313" h="494753">
                <a:moveTo>
                  <a:pt x="0" y="0"/>
                </a:moveTo>
                <a:lnTo>
                  <a:pt x="2230313" y="0"/>
                </a:lnTo>
                <a:lnTo>
                  <a:pt x="2230313" y="494753"/>
                </a:lnTo>
                <a:lnTo>
                  <a:pt x="0" y="4947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0" y="-501805"/>
            <a:ext cx="8658037" cy="8658037"/>
            <a:chOff x="0" y="0"/>
            <a:chExt cx="3331210" cy="33312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0"/>
                  </a:moveTo>
                  <a:lnTo>
                    <a:pt x="3331210" y="0"/>
                  </a:lnTo>
                  <a:cubicBezTo>
                    <a:pt x="3331210" y="1840230"/>
                    <a:pt x="1840230" y="3331210"/>
                    <a:pt x="0" y="3331210"/>
                  </a:cubicBez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2688" r="-1268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96460" y="5029975"/>
            <a:ext cx="7970987" cy="1687711"/>
            <a:chOff x="0" y="0"/>
            <a:chExt cx="1244062" cy="2634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44062" cy="263407"/>
            </a:xfrm>
            <a:custGeom>
              <a:avLst/>
              <a:gdLst/>
              <a:ahLst/>
              <a:cxnLst/>
              <a:rect l="l" t="t" r="r" b="b"/>
              <a:pathLst>
                <a:path w="1244062" h="263407">
                  <a:moveTo>
                    <a:pt x="45649" y="0"/>
                  </a:moveTo>
                  <a:lnTo>
                    <a:pt x="1198413" y="0"/>
                  </a:lnTo>
                  <a:cubicBezTo>
                    <a:pt x="1223624" y="0"/>
                    <a:pt x="1244062" y="20438"/>
                    <a:pt x="1244062" y="45649"/>
                  </a:cubicBezTo>
                  <a:lnTo>
                    <a:pt x="1244062" y="217758"/>
                  </a:lnTo>
                  <a:cubicBezTo>
                    <a:pt x="1244062" y="242970"/>
                    <a:pt x="1223624" y="263407"/>
                    <a:pt x="1198413" y="263407"/>
                  </a:cubicBezTo>
                  <a:lnTo>
                    <a:pt x="45649" y="263407"/>
                  </a:lnTo>
                  <a:cubicBezTo>
                    <a:pt x="20438" y="263407"/>
                    <a:pt x="0" y="242970"/>
                    <a:pt x="0" y="217758"/>
                  </a:cubicBezTo>
                  <a:lnTo>
                    <a:pt x="0" y="45649"/>
                  </a:lnTo>
                  <a:cubicBezTo>
                    <a:pt x="0" y="20438"/>
                    <a:pt x="20438" y="0"/>
                    <a:pt x="45649" y="0"/>
                  </a:cubicBezTo>
                  <a:close/>
                </a:path>
              </a:pathLst>
            </a:custGeom>
            <a:solidFill>
              <a:srgbClr val="394D2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244062" cy="272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896460" y="5253034"/>
            <a:ext cx="7970986" cy="926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5"/>
              </a:lnSpc>
            </a:pPr>
            <a:r>
              <a:rPr lang="en-US" sz="5768" dirty="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Landscape Image Bank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756010" y="0"/>
            <a:ext cx="12525622" cy="10287000"/>
          </a:xfrm>
          <a:custGeom>
            <a:avLst/>
            <a:gdLst/>
            <a:ahLst/>
            <a:cxnLst/>
            <a:rect l="l" t="t" r="r" b="b"/>
            <a:pathLst>
              <a:path w="12525622" h="10287000">
                <a:moveTo>
                  <a:pt x="0" y="0"/>
                </a:moveTo>
                <a:lnTo>
                  <a:pt x="12525622" y="0"/>
                </a:lnTo>
                <a:lnTo>
                  <a:pt x="1252562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247" t="-19151" r="-18101" b="-1491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227431" y="7438701"/>
            <a:ext cx="3680027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The Valley of the Stour with Dedham in the Distance, about 1800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Victoria and Albert Museum, London</a:t>
            </a:r>
          </a:p>
          <a:p>
            <a:pPr algn="l">
              <a:lnSpc>
                <a:spcPts val="1980"/>
              </a:lnSpc>
            </a:pPr>
            <a:endParaRPr lang="en-US" sz="165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06745" y="8676731"/>
            <a:ext cx="1487126" cy="4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paper laid on canvas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7431" y="9448757"/>
            <a:ext cx="1672308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49.8 x W 60 cm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03075" y="0"/>
            <a:ext cx="13784925" cy="10287000"/>
          </a:xfrm>
          <a:custGeom>
            <a:avLst/>
            <a:gdLst/>
            <a:ahLst/>
            <a:cxnLst/>
            <a:rect l="l" t="t" r="r" b="b"/>
            <a:pathLst>
              <a:path w="13784925" h="10287000">
                <a:moveTo>
                  <a:pt x="0" y="0"/>
                </a:moveTo>
                <a:lnTo>
                  <a:pt x="13784925" y="0"/>
                </a:lnTo>
                <a:lnTo>
                  <a:pt x="137849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7431" y="7017602"/>
            <a:ext cx="3125518" cy="148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Flatford Mill from a Lock on the Stour, about 1811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Photo: Royal Academy of Arts, London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Photographer: John Hammond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31" y="8874712"/>
            <a:ext cx="1487126" cy="4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paper laid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741399"/>
            <a:ext cx="2750357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26 x W 35.5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03152" y="0"/>
            <a:ext cx="13572732" cy="10287000"/>
          </a:xfrm>
          <a:custGeom>
            <a:avLst/>
            <a:gdLst/>
            <a:ahLst/>
            <a:cxnLst/>
            <a:rect l="l" t="t" r="r" b="b"/>
            <a:pathLst>
              <a:path w="13572732" h="10287000">
                <a:moveTo>
                  <a:pt x="0" y="0"/>
                </a:moveTo>
                <a:lnTo>
                  <a:pt x="13572732" y="0"/>
                </a:lnTo>
                <a:lnTo>
                  <a:pt x="135727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7105786"/>
            <a:ext cx="3055747" cy="1733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Flatford Lock, A Path by a River, about 1810-1812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Photo: Royal Academy of Arts, London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Photographer: John Hammond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endParaRPr lang="en-US" sz="165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7431" y="8737887"/>
            <a:ext cx="1299584" cy="4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 on board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491319"/>
            <a:ext cx="2880453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18.7 x W 24.4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63897" y="-25129"/>
            <a:ext cx="13524103" cy="10312129"/>
          </a:xfrm>
          <a:custGeom>
            <a:avLst/>
            <a:gdLst/>
            <a:ahLst/>
            <a:cxnLst/>
            <a:rect l="l" t="t" r="r" b="b"/>
            <a:pathLst>
              <a:path w="13524103" h="10312129">
                <a:moveTo>
                  <a:pt x="0" y="0"/>
                </a:moveTo>
                <a:lnTo>
                  <a:pt x="13524103" y="0"/>
                </a:lnTo>
                <a:lnTo>
                  <a:pt x="13524103" y="10312129"/>
                </a:lnTo>
                <a:lnTo>
                  <a:pt x="0" y="103121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7130042"/>
            <a:ext cx="2970912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The Mill Stream, about 1814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Colchester and Ipswich Museums Service: Ipswich Borough Council Collection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31" y="8689383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258300"/>
            <a:ext cx="2566348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18.7 x W 24.4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00741" y="9525"/>
            <a:ext cx="15887259" cy="10287000"/>
          </a:xfrm>
          <a:custGeom>
            <a:avLst/>
            <a:gdLst/>
            <a:ahLst/>
            <a:cxnLst/>
            <a:rect l="l" t="t" r="r" b="b"/>
            <a:pathLst>
              <a:path w="15887259" h="10287000">
                <a:moveTo>
                  <a:pt x="0" y="0"/>
                </a:moveTo>
                <a:lnTo>
                  <a:pt x="15887259" y="0"/>
                </a:lnTo>
                <a:lnTo>
                  <a:pt x="1588725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7431" y="6525855"/>
            <a:ext cx="1820458" cy="247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74"/>
              </a:lnSpc>
              <a:spcBef>
                <a:spcPct val="0"/>
              </a:spcBef>
            </a:pPr>
            <a:r>
              <a:rPr lang="en-US" sz="1645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Golding Constable's Kitchen Garden, July 1815</a:t>
            </a:r>
          </a:p>
          <a:p>
            <a:pPr algn="l">
              <a:lnSpc>
                <a:spcPts val="1974"/>
              </a:lnSpc>
              <a:spcBef>
                <a:spcPct val="0"/>
              </a:spcBef>
            </a:pPr>
            <a:r>
              <a:rPr lang="en-US" sz="1645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74"/>
              </a:lnSpc>
              <a:spcBef>
                <a:spcPct val="0"/>
              </a:spcBef>
            </a:pPr>
            <a:r>
              <a:rPr lang="en-US" sz="1645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Colchester and Ipswich Museums Service: Ipswich Borough Council Collection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31" y="9163850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573392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33 x W 50.8cm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70012" y="0"/>
            <a:ext cx="15917988" cy="10287000"/>
          </a:xfrm>
          <a:custGeom>
            <a:avLst/>
            <a:gdLst/>
            <a:ahLst/>
            <a:cxnLst/>
            <a:rect l="l" t="t" r="r" b="b"/>
            <a:pathLst>
              <a:path w="15917988" h="10287000">
                <a:moveTo>
                  <a:pt x="0" y="0"/>
                </a:moveTo>
                <a:lnTo>
                  <a:pt x="15917988" y="0"/>
                </a:lnTo>
                <a:lnTo>
                  <a:pt x="1591798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6525404"/>
            <a:ext cx="1976357" cy="2542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74"/>
              </a:lnSpc>
              <a:spcBef>
                <a:spcPct val="0"/>
              </a:spcBef>
            </a:pPr>
            <a:r>
              <a:rPr lang="en-US" sz="1645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Ann Constable's Flower Garden, August 1815</a:t>
            </a:r>
          </a:p>
          <a:p>
            <a:pPr algn="l">
              <a:lnSpc>
                <a:spcPts val="1974"/>
              </a:lnSpc>
              <a:spcBef>
                <a:spcPct val="0"/>
              </a:spcBef>
            </a:pPr>
            <a:r>
              <a:rPr lang="en-US" sz="1645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74"/>
              </a:lnSpc>
              <a:spcBef>
                <a:spcPct val="0"/>
              </a:spcBef>
            </a:pPr>
            <a:r>
              <a:rPr lang="en-US" sz="1645" dirty="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Colchester and Ipswich Museums Service: Ipswich Borough Council Collection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31" y="9125717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745" y="9659073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33 x W 50.8cm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26281" y="357217"/>
            <a:ext cx="15361719" cy="9591616"/>
          </a:xfrm>
          <a:custGeom>
            <a:avLst/>
            <a:gdLst/>
            <a:ahLst/>
            <a:cxnLst/>
            <a:rect l="l" t="t" r="r" b="b"/>
            <a:pathLst>
              <a:path w="15361719" h="9591616">
                <a:moveTo>
                  <a:pt x="0" y="0"/>
                </a:moveTo>
                <a:lnTo>
                  <a:pt x="15361719" y="0"/>
                </a:lnTo>
                <a:lnTo>
                  <a:pt x="15361719" y="9591616"/>
                </a:lnTo>
                <a:lnTo>
                  <a:pt x="0" y="9591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456" r="-158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7640082"/>
            <a:ext cx="2500435" cy="148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Boat Building Near Flatford Mill, 1814-1815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Victoria and Albert Museum, London</a:t>
            </a:r>
          </a:p>
          <a:p>
            <a:pPr algn="l">
              <a:lnSpc>
                <a:spcPts val="1980"/>
              </a:lnSpc>
            </a:pPr>
            <a:endParaRPr lang="en-US" sz="165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7431" y="9125717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745" y="9590510"/>
            <a:ext cx="2085782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50.8 x W 61.6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12742" y="-152077"/>
            <a:ext cx="13088226" cy="10439077"/>
          </a:xfrm>
          <a:custGeom>
            <a:avLst/>
            <a:gdLst/>
            <a:ahLst/>
            <a:cxnLst/>
            <a:rect l="l" t="t" r="r" b="b"/>
            <a:pathLst>
              <a:path w="13088226" h="10439077">
                <a:moveTo>
                  <a:pt x="0" y="0"/>
                </a:moveTo>
                <a:lnTo>
                  <a:pt x="13088226" y="0"/>
                </a:lnTo>
                <a:lnTo>
                  <a:pt x="13088226" y="10439077"/>
                </a:lnTo>
                <a:lnTo>
                  <a:pt x="0" y="10439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7431" y="7640038"/>
            <a:ext cx="2522439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Willy Lott’s House, 1816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Colchester and Ipswich Museums Service: Ipswich Borough Council Collection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31" y="9125717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620973"/>
            <a:ext cx="214646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19.4 x W 23.8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15764" y="0"/>
            <a:ext cx="6056471" cy="10287000"/>
          </a:xfrm>
          <a:custGeom>
            <a:avLst/>
            <a:gdLst/>
            <a:ahLst/>
            <a:cxnLst/>
            <a:rect l="l" t="t" r="r" b="b"/>
            <a:pathLst>
              <a:path w="6056471" h="10287000">
                <a:moveTo>
                  <a:pt x="0" y="0"/>
                </a:moveTo>
                <a:lnTo>
                  <a:pt x="6056472" y="0"/>
                </a:lnTo>
                <a:lnTo>
                  <a:pt x="60564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7431" y="7518253"/>
            <a:ext cx="2561802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Avenue of Trees, about 1820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Colchester and Ipswich Museums Service: Ipswich Borough Council Collection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31" y="9010694"/>
            <a:ext cx="1487126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639300"/>
            <a:ext cx="1348273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52 x W 36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43169" y="0"/>
            <a:ext cx="12526027" cy="10287000"/>
          </a:xfrm>
          <a:custGeom>
            <a:avLst/>
            <a:gdLst/>
            <a:ahLst/>
            <a:cxnLst/>
            <a:rect l="l" t="t" r="r" b="b"/>
            <a:pathLst>
              <a:path w="12526027" h="10287000">
                <a:moveTo>
                  <a:pt x="0" y="0"/>
                </a:moveTo>
                <a:lnTo>
                  <a:pt x="12526028" y="0"/>
                </a:lnTo>
                <a:lnTo>
                  <a:pt x="125260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7431" y="7286934"/>
            <a:ext cx="3841111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Cloud Study: Hampstead, Tree at Right, 11th September, 1821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Photo: Royal Academy of Arts, London Photographer: John Hammond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6745" y="8763088"/>
            <a:ext cx="1899870" cy="4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paper laid on board, red ground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496425"/>
            <a:ext cx="1702594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24.1 x W 29.9 cm 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43169" y="0"/>
            <a:ext cx="12216131" cy="10287000"/>
          </a:xfrm>
          <a:custGeom>
            <a:avLst/>
            <a:gdLst/>
            <a:ahLst/>
            <a:cxnLst/>
            <a:rect l="l" t="t" r="r" b="b"/>
            <a:pathLst>
              <a:path w="12216131" h="10287000">
                <a:moveTo>
                  <a:pt x="0" y="0"/>
                </a:moveTo>
                <a:lnTo>
                  <a:pt x="12216131" y="0"/>
                </a:lnTo>
                <a:lnTo>
                  <a:pt x="122161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7160919"/>
            <a:ext cx="3768412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Cloud Study: Horizon of Trees, 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27th September, 1821 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(1776-1837)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Photo: Royal Academy of Arts, London Photographer: John Hammond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6745" y="8763088"/>
            <a:ext cx="1899870" cy="49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paper laid on board, red ground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745" y="9620250"/>
            <a:ext cx="1975892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24.1  x  W 29.9 cm 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F24FC2C-9942-B3D9-A5A8-718E5B7A3255}"/>
              </a:ext>
            </a:extLst>
          </p:cNvPr>
          <p:cNvGrpSpPr/>
          <p:nvPr/>
        </p:nvGrpSpPr>
        <p:grpSpPr>
          <a:xfrm>
            <a:off x="206745" y="0"/>
            <a:ext cx="18081255" cy="10287000"/>
            <a:chOff x="206745" y="0"/>
            <a:chExt cx="18081255" cy="10287000"/>
          </a:xfrm>
        </p:grpSpPr>
        <p:sp>
          <p:nvSpPr>
            <p:cNvPr id="2" name="Freeform 2"/>
            <p:cNvSpPr/>
            <p:nvPr/>
          </p:nvSpPr>
          <p:spPr>
            <a:xfrm>
              <a:off x="3352247" y="0"/>
              <a:ext cx="14935753" cy="10287000"/>
            </a:xfrm>
            <a:custGeom>
              <a:avLst/>
              <a:gdLst/>
              <a:ahLst/>
              <a:cxnLst/>
              <a:rect l="l" t="t" r="r" b="b"/>
              <a:pathLst>
                <a:path w="14935753" h="10287000">
                  <a:moveTo>
                    <a:pt x="0" y="0"/>
                  </a:moveTo>
                  <a:lnTo>
                    <a:pt x="14935753" y="0"/>
                  </a:lnTo>
                  <a:lnTo>
                    <a:pt x="14935753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206745" y="7569304"/>
              <a:ext cx="2524080" cy="990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80"/>
                </a:lnSpc>
                <a:spcBef>
                  <a:spcPct val="0"/>
                </a:spcBef>
              </a:pPr>
              <a:r>
                <a:rPr lang="en-US" sz="1650">
                  <a:solidFill>
                    <a:srgbClr val="000000"/>
                  </a:solidFill>
                  <a:latin typeface="Barlow"/>
                  <a:ea typeface="Barlow"/>
                  <a:cs typeface="Barlow"/>
                  <a:sym typeface="Barlow"/>
                </a:rPr>
                <a:t>The Hay Wain, 1921</a:t>
              </a:r>
            </a:p>
            <a:p>
              <a:pPr algn="l">
                <a:lnSpc>
                  <a:spcPts val="1980"/>
                </a:lnSpc>
                <a:spcBef>
                  <a:spcPct val="0"/>
                </a:spcBef>
              </a:pPr>
              <a:r>
                <a:rPr lang="en-US" sz="1650">
                  <a:solidFill>
                    <a:srgbClr val="000000"/>
                  </a:solidFill>
                  <a:latin typeface="Barlow"/>
                  <a:ea typeface="Barlow"/>
                  <a:cs typeface="Barlow"/>
                  <a:sym typeface="Barlow"/>
                </a:rPr>
                <a:t>John Constable (1776–1837)</a:t>
              </a:r>
            </a:p>
            <a:p>
              <a:pPr algn="l">
                <a:lnSpc>
                  <a:spcPts val="1980"/>
                </a:lnSpc>
                <a:spcBef>
                  <a:spcPct val="0"/>
                </a:spcBef>
              </a:pPr>
              <a:r>
                <a:rPr lang="en-US" sz="1650">
                  <a:solidFill>
                    <a:srgbClr val="000000"/>
                  </a:solidFill>
                  <a:latin typeface="Barlow"/>
                  <a:ea typeface="Barlow"/>
                  <a:cs typeface="Barlow"/>
                  <a:sym typeface="Barlow"/>
                </a:rPr>
                <a:t>© The National Gallery, London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06745" y="8763088"/>
              <a:ext cx="1899870" cy="247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000000"/>
                  </a:solidFill>
                  <a:latin typeface="Barlow"/>
                  <a:ea typeface="Barlow"/>
                  <a:cs typeface="Barlow"/>
                  <a:sym typeface="Barlow"/>
                </a:rPr>
                <a:t>Oil on canvas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06745" y="9210719"/>
              <a:ext cx="1593958" cy="247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0"/>
                </a:lnSpc>
                <a:spcBef>
                  <a:spcPct val="0"/>
                </a:spcBef>
              </a:pPr>
              <a:r>
                <a:rPr lang="en-US" sz="1650">
                  <a:solidFill>
                    <a:srgbClr val="000000"/>
                  </a:solidFill>
                  <a:latin typeface="Barlow"/>
                  <a:ea typeface="Barlow"/>
                  <a:cs typeface="Barlow"/>
                  <a:sym typeface="Barlow"/>
                </a:rPr>
                <a:t>H 180 × W 238 cm</a:t>
              </a:r>
            </a:p>
          </p:txBody>
        </p:sp>
        <p:sp>
          <p:nvSpPr>
            <p:cNvPr id="6" name="Freeform 6"/>
            <p:cNvSpPr/>
            <p:nvPr/>
          </p:nvSpPr>
          <p:spPr>
            <a:xfrm rot="-5400000">
              <a:off x="-2305362" y="3161695"/>
              <a:ext cx="5590226" cy="566010"/>
            </a:xfrm>
            <a:custGeom>
              <a:avLst/>
              <a:gdLst/>
              <a:ahLst/>
              <a:cxnLst/>
              <a:rect l="l" t="t" r="r" b="b"/>
              <a:pathLst>
                <a:path w="5590226" h="566010">
                  <a:moveTo>
                    <a:pt x="0" y="0"/>
                  </a:moveTo>
                  <a:lnTo>
                    <a:pt x="5590226" y="0"/>
                  </a:lnTo>
                  <a:lnTo>
                    <a:pt x="5590226" y="566010"/>
                  </a:lnTo>
                  <a:lnTo>
                    <a:pt x="0" y="566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206745" y="117869"/>
              <a:ext cx="1602538" cy="531718"/>
            </a:xfrm>
            <a:custGeom>
              <a:avLst/>
              <a:gdLst/>
              <a:ahLst/>
              <a:cxnLst/>
              <a:rect l="l" t="t" r="r" b="b"/>
              <a:pathLst>
                <a:path w="1602538" h="531718">
                  <a:moveTo>
                    <a:pt x="0" y="0"/>
                  </a:moveTo>
                  <a:lnTo>
                    <a:pt x="1602539" y="0"/>
                  </a:lnTo>
                  <a:lnTo>
                    <a:pt x="1602539" y="531718"/>
                  </a:lnTo>
                  <a:lnTo>
                    <a:pt x="0" y="531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36747" y="0"/>
            <a:ext cx="13241437" cy="10400045"/>
          </a:xfrm>
          <a:custGeom>
            <a:avLst/>
            <a:gdLst/>
            <a:ahLst/>
            <a:cxnLst/>
            <a:rect l="l" t="t" r="r" b="b"/>
            <a:pathLst>
              <a:path w="13241437" h="10400045">
                <a:moveTo>
                  <a:pt x="0" y="0"/>
                </a:moveTo>
                <a:lnTo>
                  <a:pt x="13241437" y="0"/>
                </a:lnTo>
                <a:lnTo>
                  <a:pt x="13241437" y="10400045"/>
                </a:lnTo>
                <a:lnTo>
                  <a:pt x="0" y="104000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7431" y="7392476"/>
            <a:ext cx="2847777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A Boat Passing a Lock, 1826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© Photo: Royal Academy of Arts, London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Photographer: John Hammond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6745" y="8968615"/>
            <a:ext cx="1899870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745" y="9431637"/>
            <a:ext cx="1974191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H 180 × W 238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42293" y="0"/>
            <a:ext cx="8743950" cy="10287000"/>
          </a:xfrm>
          <a:custGeom>
            <a:avLst/>
            <a:gdLst/>
            <a:ahLst/>
            <a:cxnLst/>
            <a:rect l="l" t="t" r="r" b="b"/>
            <a:pathLst>
              <a:path w="8743950" h="10287000">
                <a:moveTo>
                  <a:pt x="0" y="0"/>
                </a:moveTo>
                <a:lnTo>
                  <a:pt x="8743950" y="0"/>
                </a:lnTo>
                <a:lnTo>
                  <a:pt x="87439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7375223"/>
            <a:ext cx="3398816" cy="123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Dedham Vale, 1828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National Galleries of Scotland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Purchased with the aid of The Cowan Smith Bequest and Art Fund, 1944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6745" y="8876741"/>
            <a:ext cx="1899870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745" y="9387836"/>
            <a:ext cx="1680545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144.5 x W 122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75208" y="0"/>
            <a:ext cx="15523604" cy="10508414"/>
          </a:xfrm>
          <a:custGeom>
            <a:avLst/>
            <a:gdLst/>
            <a:ahLst/>
            <a:cxnLst/>
            <a:rect l="l" t="t" r="r" b="b"/>
            <a:pathLst>
              <a:path w="15523604" h="10508414">
                <a:moveTo>
                  <a:pt x="0" y="0"/>
                </a:moveTo>
                <a:lnTo>
                  <a:pt x="15523604" y="0"/>
                </a:lnTo>
                <a:lnTo>
                  <a:pt x="15523604" y="10508414"/>
                </a:lnTo>
                <a:lnTo>
                  <a:pt x="0" y="10508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30" t="-269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06745" y="6725616"/>
            <a:ext cx="2741195" cy="247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The Glebe Farm, about 1830, exhibited 1835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John Constable (1776–1837)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Tate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Bequeathed by Miss Isabel Constable as the gift of Maria Louisa, Isabel and Lionel Bicknell Constable 1888 </a:t>
            </a:r>
          </a:p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Photo: Tate</a:t>
            </a:r>
          </a:p>
          <a:p>
            <a:pPr algn="l">
              <a:lnSpc>
                <a:spcPts val="1980"/>
              </a:lnSpc>
            </a:pPr>
            <a:endParaRPr lang="en-US" sz="1650">
              <a:solidFill>
                <a:srgbClr val="000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7431" y="9134497"/>
            <a:ext cx="1899870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Oil on canvas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7431" y="9594547"/>
            <a:ext cx="1733898" cy="247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H 94 x W 124.5 cm</a:t>
            </a:r>
          </a:p>
        </p:txBody>
      </p:sp>
      <p:sp>
        <p:nvSpPr>
          <p:cNvPr id="6" name="Freeform 6"/>
          <p:cNvSpPr/>
          <p:nvPr/>
        </p:nvSpPr>
        <p:spPr>
          <a:xfrm rot="-5400000">
            <a:off x="-2305362" y="3161695"/>
            <a:ext cx="5590226" cy="566010"/>
          </a:xfrm>
          <a:custGeom>
            <a:avLst/>
            <a:gdLst/>
            <a:ahLst/>
            <a:cxnLst/>
            <a:rect l="l" t="t" r="r" b="b"/>
            <a:pathLst>
              <a:path w="5590226" h="566010">
                <a:moveTo>
                  <a:pt x="0" y="0"/>
                </a:moveTo>
                <a:lnTo>
                  <a:pt x="5590226" y="0"/>
                </a:lnTo>
                <a:lnTo>
                  <a:pt x="5590226" y="566010"/>
                </a:lnTo>
                <a:lnTo>
                  <a:pt x="0" y="566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06745" y="117869"/>
            <a:ext cx="1602538" cy="531718"/>
          </a:xfrm>
          <a:custGeom>
            <a:avLst/>
            <a:gdLst/>
            <a:ahLst/>
            <a:cxnLst/>
            <a:rect l="l" t="t" r="r" b="b"/>
            <a:pathLst>
              <a:path w="1602538" h="531718">
                <a:moveTo>
                  <a:pt x="0" y="0"/>
                </a:moveTo>
                <a:lnTo>
                  <a:pt x="1602539" y="0"/>
                </a:lnTo>
                <a:lnTo>
                  <a:pt x="1602539" y="531718"/>
                </a:lnTo>
                <a:lnTo>
                  <a:pt x="0" y="531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536</Words>
  <Application>Microsoft Office PowerPoint</Application>
  <PresentationFormat>Custom</PresentationFormat>
  <Paragraphs>85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C250 Images Slideshow</dc:title>
  <cp:lastModifiedBy>Alison Tew</cp:lastModifiedBy>
  <cp:revision>2</cp:revision>
  <dcterms:created xsi:type="dcterms:W3CDTF">2006-08-16T00:00:00Z</dcterms:created>
  <dcterms:modified xsi:type="dcterms:W3CDTF">2026-06-10T10:52:06Z</dcterms:modified>
  <dc:identifier>DAHDcTDpbpk</dc:identifier>
</cp:coreProperties>
</file>