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753600" cy="7315200"/>
  <p:notesSz cx="6858000" cy="9144000"/>
  <p:embeddedFontLst>
    <p:embeddedFont>
      <p:font typeface="Amazing Grotesk" panose="020B0604020202020204" charset="0"/>
      <p:regular r:id="rId25"/>
    </p:embeddedFont>
    <p:embeddedFont>
      <p:font typeface="Amazing Grotesk Semi-Bold" panose="020B0604020202020204" charset="0"/>
      <p:regular r:id="rId26"/>
    </p:embeddedFont>
    <p:embeddedFont>
      <p:font typeface="Avenir Bold" panose="020B0604020202020204" charset="0"/>
      <p:regular r:id="rId27"/>
    </p:embeddedFont>
    <p:embeddedFont>
      <p:font typeface="Bebas Neue Bold" panose="020B0604020202020204" charset="0"/>
      <p:regular r:id="rId28"/>
    </p:embeddedFont>
    <p:embeddedFont>
      <p:font typeface="Nourd" panose="020B0604020202020204" charset="0"/>
      <p:regular r:id="rId29"/>
    </p:embeddedFont>
    <p:embeddedFont>
      <p:font typeface="Poppins" panose="00000500000000000000" pitchFamily="2" charset="0"/>
      <p:regular r:id="rId30"/>
      <p:bold r:id="rId31"/>
      <p:italic r:id="rId32"/>
      <p:boldItalic r:id="rId33"/>
    </p:embeddedFont>
    <p:embeddedFont>
      <p:font typeface="Poppins Bold" panose="00000800000000000000" pitchFamily="2" charset="0"/>
      <p:regular r:id="rId34"/>
      <p:bold r:id="rId35"/>
    </p:embeddedFont>
    <p:embeddedFont>
      <p:font typeface="Tenor Sans"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svg"/><Relationship Id="rId3" Type="http://schemas.openxmlformats.org/officeDocument/2006/relationships/image" Target="../media/image17.svg"/><Relationship Id="rId21" Type="http://schemas.openxmlformats.org/officeDocument/2006/relationships/image" Target="../media/image35.jpeg"/><Relationship Id="rId7" Type="http://schemas.openxmlformats.org/officeDocument/2006/relationships/image" Target="../media/image21.svg"/><Relationship Id="rId12" Type="http://schemas.openxmlformats.org/officeDocument/2006/relationships/image" Target="../media/image26.svg"/><Relationship Id="rId17" Type="http://schemas.openxmlformats.org/officeDocument/2006/relationships/image" Target="../media/image31.png"/><Relationship Id="rId2" Type="http://schemas.openxmlformats.org/officeDocument/2006/relationships/image" Target="../media/image16.png"/><Relationship Id="rId16" Type="http://schemas.openxmlformats.org/officeDocument/2006/relationships/image" Target="../media/image30.svg"/><Relationship Id="rId20" Type="http://schemas.openxmlformats.org/officeDocument/2006/relationships/image" Target="../media/image34.sv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24" Type="http://schemas.openxmlformats.org/officeDocument/2006/relationships/image" Target="../media/image38.jpeg"/><Relationship Id="rId5" Type="http://schemas.openxmlformats.org/officeDocument/2006/relationships/image" Target="../media/image19.svg"/><Relationship Id="rId15" Type="http://schemas.openxmlformats.org/officeDocument/2006/relationships/image" Target="../media/image29.png"/><Relationship Id="rId23" Type="http://schemas.openxmlformats.org/officeDocument/2006/relationships/image" Target="../media/image37.jpeg"/><Relationship Id="rId10" Type="http://schemas.openxmlformats.org/officeDocument/2006/relationships/image" Target="../media/image24.svg"/><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svg"/><Relationship Id="rId22"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7770146"/>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grpSp>
        <p:nvGrpSpPr>
          <p:cNvPr id="5" name="Group 5"/>
          <p:cNvGrpSpPr/>
          <p:nvPr/>
        </p:nvGrpSpPr>
        <p:grpSpPr>
          <a:xfrm>
            <a:off x="1520690" y="6067099"/>
            <a:ext cx="516581" cy="51658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7" name="TextBox 7"/>
            <p:cNvSpPr txBox="1"/>
            <p:nvPr/>
          </p:nvSpPr>
          <p:spPr>
            <a:xfrm>
              <a:off x="76200" y="76200"/>
              <a:ext cx="660400" cy="660400"/>
            </a:xfrm>
            <a:prstGeom prst="rect">
              <a:avLst/>
            </a:prstGeom>
          </p:spPr>
          <p:txBody>
            <a:bodyPr lIns="69747" tIns="69747" rIns="69747" bIns="69747" rtlCol="0" anchor="ctr"/>
            <a:lstStyle/>
            <a:p>
              <a:pPr algn="ctr">
                <a:lnSpc>
                  <a:spcPts val="883"/>
                </a:lnSpc>
              </a:pPr>
              <a:endParaRPr/>
            </a:p>
          </p:txBody>
        </p:sp>
      </p:grpSp>
      <p:sp>
        <p:nvSpPr>
          <p:cNvPr id="8" name="Freeform 8"/>
          <p:cNvSpPr/>
          <p:nvPr/>
        </p:nvSpPr>
        <p:spPr>
          <a:xfrm>
            <a:off x="248726" y="5845093"/>
            <a:ext cx="2402256" cy="1786712"/>
          </a:xfrm>
          <a:custGeom>
            <a:avLst/>
            <a:gdLst/>
            <a:ahLst/>
            <a:cxnLst/>
            <a:rect l="l" t="t" r="r" b="b"/>
            <a:pathLst>
              <a:path w="2402256" h="1786712">
                <a:moveTo>
                  <a:pt x="0" y="0"/>
                </a:moveTo>
                <a:lnTo>
                  <a:pt x="2402256" y="0"/>
                </a:lnTo>
                <a:lnTo>
                  <a:pt x="2402256" y="1786712"/>
                </a:lnTo>
                <a:lnTo>
                  <a:pt x="0" y="1786712"/>
                </a:lnTo>
                <a:lnTo>
                  <a:pt x="0" y="0"/>
                </a:lnTo>
                <a:close/>
              </a:path>
            </a:pathLst>
          </a:custGeom>
          <a:blipFill>
            <a:blip r:embed="rId2"/>
            <a:stretch>
              <a:fillRect/>
            </a:stretch>
          </a:blipFill>
        </p:spPr>
        <p:txBody>
          <a:bodyPr/>
          <a:lstStyle/>
          <a:p>
            <a:endParaRPr lang="en-GB"/>
          </a:p>
        </p:txBody>
      </p:sp>
      <p:sp>
        <p:nvSpPr>
          <p:cNvPr id="9" name="TextBox 9"/>
          <p:cNvSpPr txBox="1"/>
          <p:nvPr/>
        </p:nvSpPr>
        <p:spPr>
          <a:xfrm>
            <a:off x="96833" y="5079870"/>
            <a:ext cx="9398489" cy="1503810"/>
          </a:xfrm>
          <a:prstGeom prst="rect">
            <a:avLst/>
          </a:prstGeom>
        </p:spPr>
        <p:txBody>
          <a:bodyPr lIns="0" tIns="0" rIns="0" bIns="0" rtlCol="0" anchor="t">
            <a:spAutoFit/>
          </a:bodyPr>
          <a:lstStyle/>
          <a:p>
            <a:pPr algn="ctr">
              <a:lnSpc>
                <a:spcPts val="6134"/>
              </a:lnSpc>
            </a:pPr>
            <a:r>
              <a:rPr lang="en-US" sz="4381" b="1">
                <a:solidFill>
                  <a:srgbClr val="0B425C"/>
                </a:solidFill>
                <a:latin typeface="Nourd"/>
                <a:ea typeface="Nourd"/>
                <a:cs typeface="Nourd"/>
                <a:sym typeface="Nourd"/>
              </a:rPr>
              <a:t>Star objects at</a:t>
            </a:r>
          </a:p>
          <a:p>
            <a:pPr algn="ctr">
              <a:lnSpc>
                <a:spcPts val="6134"/>
              </a:lnSpc>
            </a:pPr>
            <a:r>
              <a:rPr lang="en-US" sz="4381" b="1">
                <a:solidFill>
                  <a:srgbClr val="0B425C"/>
                </a:solidFill>
                <a:latin typeface="Nourd"/>
                <a:ea typeface="Nourd"/>
                <a:cs typeface="Nourd"/>
                <a:sym typeface="Nourd"/>
              </a:rPr>
              <a:t>Ipswich Museum</a:t>
            </a:r>
          </a:p>
        </p:txBody>
      </p:sp>
      <p:sp>
        <p:nvSpPr>
          <p:cNvPr id="11" name="TextBox 11"/>
          <p:cNvSpPr txBox="1"/>
          <p:nvPr/>
        </p:nvSpPr>
        <p:spPr>
          <a:xfrm>
            <a:off x="505886" y="-71325"/>
            <a:ext cx="4290192" cy="2360929"/>
          </a:xfrm>
          <a:prstGeom prst="rect">
            <a:avLst/>
          </a:prstGeom>
        </p:spPr>
        <p:txBody>
          <a:bodyPr lIns="0" tIns="0" rIns="0" bIns="0" rtlCol="0" anchor="t">
            <a:spAutoFit/>
          </a:bodyPr>
          <a:lstStyle/>
          <a:p>
            <a:pPr algn="just">
              <a:lnSpc>
                <a:spcPts val="19145"/>
              </a:lnSpc>
            </a:pPr>
            <a:r>
              <a:rPr lang="en-US" sz="13675" b="1">
                <a:solidFill>
                  <a:srgbClr val="2D789B"/>
                </a:solidFill>
                <a:latin typeface="Bebas Neue Bold"/>
                <a:ea typeface="Bebas Neue Bold"/>
                <a:cs typeface="Bebas Neue Bold"/>
                <a:sym typeface="Bebas Neue Bold"/>
              </a:rPr>
              <a:t>top ten</a:t>
            </a:r>
          </a:p>
        </p:txBody>
      </p:sp>
      <p:sp>
        <p:nvSpPr>
          <p:cNvPr id="12" name="TextBox 12"/>
          <p:cNvSpPr txBox="1"/>
          <p:nvPr/>
        </p:nvSpPr>
        <p:spPr>
          <a:xfrm>
            <a:off x="1449854" y="2040771"/>
            <a:ext cx="6876288" cy="2462213"/>
          </a:xfrm>
          <a:prstGeom prst="rect">
            <a:avLst/>
          </a:prstGeom>
        </p:spPr>
        <p:txBody>
          <a:bodyPr wrap="square" lIns="0" tIns="0" rIns="0" bIns="0" rtlCol="0" anchor="t">
            <a:spAutoFit/>
          </a:bodyPr>
          <a:lstStyle/>
          <a:p>
            <a:pPr algn="ctr"/>
            <a:r>
              <a:rPr lang="en-US" sz="8000">
                <a:solidFill>
                  <a:srgbClr val="1A546F"/>
                </a:solidFill>
                <a:latin typeface="Nourd"/>
                <a:ea typeface="Nourd"/>
                <a:cs typeface="Nourd"/>
                <a:sym typeface="Nourd"/>
              </a:rPr>
              <a:t>Ancient Egyptians</a:t>
            </a:r>
          </a:p>
        </p:txBody>
      </p:sp>
      <p:sp>
        <p:nvSpPr>
          <p:cNvPr id="13" name="TextBox 13"/>
          <p:cNvSpPr txBox="1"/>
          <p:nvPr/>
        </p:nvSpPr>
        <p:spPr>
          <a:xfrm>
            <a:off x="4343400" y="618933"/>
            <a:ext cx="5047032" cy="1205458"/>
          </a:xfrm>
          <a:prstGeom prst="rect">
            <a:avLst/>
          </a:prstGeom>
        </p:spPr>
        <p:txBody>
          <a:bodyPr wrap="square" lIns="0" tIns="0" rIns="0" bIns="0" rtlCol="0" anchor="t">
            <a:spAutoFit/>
          </a:bodyPr>
          <a:lstStyle/>
          <a:p>
            <a:pPr algn="ctr">
              <a:lnSpc>
                <a:spcPts val="9444"/>
              </a:lnSpc>
            </a:pPr>
            <a:r>
              <a:rPr lang="en-US" sz="8000">
                <a:solidFill>
                  <a:srgbClr val="F5CE31"/>
                </a:solidFill>
                <a:latin typeface="Nourd"/>
                <a:ea typeface="Nourd"/>
                <a:cs typeface="Nourd"/>
                <a:sym typeface="Nourd"/>
              </a:rPr>
              <a:t>Treasures</a:t>
            </a:r>
          </a:p>
        </p:txBody>
      </p:sp>
      <p:sp>
        <p:nvSpPr>
          <p:cNvPr id="14" name="Freeform 14"/>
          <p:cNvSpPr/>
          <p:nvPr/>
        </p:nvSpPr>
        <p:spPr>
          <a:xfrm flipH="1">
            <a:off x="6400799" y="4876801"/>
            <a:ext cx="4622959" cy="2720592"/>
          </a:xfrm>
          <a:custGeom>
            <a:avLst/>
            <a:gdLst/>
            <a:ahLst/>
            <a:cxnLst/>
            <a:rect l="l" t="t" r="r" b="b"/>
            <a:pathLst>
              <a:path w="3787465" h="2247753">
                <a:moveTo>
                  <a:pt x="3787464" y="0"/>
                </a:moveTo>
                <a:lnTo>
                  <a:pt x="0" y="0"/>
                </a:lnTo>
                <a:lnTo>
                  <a:pt x="0" y="2247753"/>
                </a:lnTo>
                <a:lnTo>
                  <a:pt x="3787464" y="2247753"/>
                </a:lnTo>
                <a:lnTo>
                  <a:pt x="3787464" y="0"/>
                </a:lnTo>
                <a:close/>
              </a:path>
            </a:pathLst>
          </a:custGeom>
          <a:blipFill>
            <a:blip r:embed="rId3"/>
            <a:stretch>
              <a:fillRect l="-6520" t="-12559" r="-2952" b="-25787"/>
            </a:stretch>
          </a:blipFill>
        </p:spPr>
        <p:txBody>
          <a:bodyPr/>
          <a:lstStyle/>
          <a:p>
            <a:endParaRPr lang="en-GB"/>
          </a:p>
        </p:txBody>
      </p:sp>
      <p:sp>
        <p:nvSpPr>
          <p:cNvPr id="15" name="AutoShape 2" descr="Image preview">
            <a:extLst>
              <a:ext uri="{FF2B5EF4-FFF2-40B4-BE49-F238E27FC236}">
                <a16:creationId xmlns:a16="http://schemas.microsoft.com/office/drawing/2014/main" id="{EEBF3E38-5640-152F-3D59-5080213FD578}"/>
              </a:ext>
            </a:extLst>
          </p:cNvPr>
          <p:cNvSpPr>
            <a:spLocks noChangeAspect="1" noChangeArrowheads="1"/>
          </p:cNvSpPr>
          <p:nvPr/>
        </p:nvSpPr>
        <p:spPr bwMode="auto">
          <a:xfrm>
            <a:off x="4858373" y="392320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b="1"/>
          </a:p>
        </p:txBody>
      </p:sp>
      <p:sp>
        <p:nvSpPr>
          <p:cNvPr id="16" name="AutoShape 4" descr="Image preview">
            <a:extLst>
              <a:ext uri="{FF2B5EF4-FFF2-40B4-BE49-F238E27FC236}">
                <a16:creationId xmlns:a16="http://schemas.microsoft.com/office/drawing/2014/main" id="{B90D8C4D-FACD-73D8-E1D5-2518A09830C9}"/>
              </a:ext>
            </a:extLst>
          </p:cNvPr>
          <p:cNvSpPr>
            <a:spLocks noChangeAspect="1" noChangeArrowheads="1"/>
          </p:cNvSpPr>
          <p:nvPr/>
        </p:nvSpPr>
        <p:spPr bwMode="auto">
          <a:xfrm>
            <a:off x="3084424" y="186790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TextBox 9">
            <a:extLst>
              <a:ext uri="{FF2B5EF4-FFF2-40B4-BE49-F238E27FC236}">
                <a16:creationId xmlns:a16="http://schemas.microsoft.com/office/drawing/2014/main" id="{8F803B27-EAF1-0684-2BC2-5EB51F8EBF5F}"/>
              </a:ext>
            </a:extLst>
          </p:cNvPr>
          <p:cNvSpPr txBox="1"/>
          <p:nvPr/>
        </p:nvSpPr>
        <p:spPr>
          <a:xfrm>
            <a:off x="7399197" y="1446635"/>
            <a:ext cx="2229911" cy="672877"/>
          </a:xfrm>
          <a:prstGeom prst="rect">
            <a:avLst/>
          </a:prstGeom>
        </p:spPr>
        <p:txBody>
          <a:bodyPr wrap="square" lIns="0" tIns="0" rIns="0" bIns="0" rtlCol="0" anchor="t">
            <a:spAutoFit/>
          </a:bodyPr>
          <a:lstStyle/>
          <a:p>
            <a:pPr algn="ctr">
              <a:lnSpc>
                <a:spcPts val="6134"/>
              </a:lnSpc>
            </a:pPr>
            <a:r>
              <a:rPr lang="en-US" sz="2800" b="1">
                <a:solidFill>
                  <a:srgbClr val="0B425C"/>
                </a:solidFill>
                <a:latin typeface="Nourd"/>
                <a:ea typeface="Nourd"/>
                <a:cs typeface="Nourd"/>
                <a:sym typeface="Nourd"/>
              </a:rPr>
              <a:t>of the</a:t>
            </a:r>
          </a:p>
        </p:txBody>
      </p:sp>
      <p:sp>
        <p:nvSpPr>
          <p:cNvPr id="18" name="AutoShape 4" descr="Image preview">
            <a:extLst>
              <a:ext uri="{FF2B5EF4-FFF2-40B4-BE49-F238E27FC236}">
                <a16:creationId xmlns:a16="http://schemas.microsoft.com/office/drawing/2014/main" id="{83C5027C-E428-E2A2-1592-BEBB9D60F198}"/>
              </a:ext>
            </a:extLst>
          </p:cNvPr>
          <p:cNvSpPr>
            <a:spLocks noChangeAspect="1" noChangeArrowheads="1"/>
          </p:cNvSpPr>
          <p:nvPr/>
        </p:nvSpPr>
        <p:spPr bwMode="auto">
          <a:xfrm>
            <a:off x="4494892" y="320999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6243836" y="6313728"/>
            <a:ext cx="516581" cy="51658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4" name="TextBox 4"/>
            <p:cNvSpPr txBox="1"/>
            <p:nvPr/>
          </p:nvSpPr>
          <p:spPr>
            <a:xfrm>
              <a:off x="76200" y="76200"/>
              <a:ext cx="660400" cy="660400"/>
            </a:xfrm>
            <a:prstGeom prst="rect">
              <a:avLst/>
            </a:prstGeom>
          </p:spPr>
          <p:txBody>
            <a:bodyPr lIns="69747" tIns="69747" rIns="69747" bIns="69747" rtlCol="0" anchor="ctr"/>
            <a:lstStyle/>
            <a:p>
              <a:pPr algn="ctr">
                <a:lnSpc>
                  <a:spcPts val="883"/>
                </a:lnSpc>
              </a:pPr>
              <a:endParaRPr/>
            </a:p>
          </p:txBody>
        </p:sp>
      </p:grpSp>
      <p:grpSp>
        <p:nvGrpSpPr>
          <p:cNvPr id="5" name="Group 5"/>
          <p:cNvGrpSpPr/>
          <p:nvPr/>
        </p:nvGrpSpPr>
        <p:grpSpPr>
          <a:xfrm>
            <a:off x="990600" y="-382437"/>
            <a:ext cx="8080074" cy="8080074"/>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7" name="TextBox 7"/>
            <p:cNvSpPr txBox="1"/>
            <p:nvPr/>
          </p:nvSpPr>
          <p:spPr>
            <a:xfrm>
              <a:off x="76200" y="47625"/>
              <a:ext cx="660400" cy="688975"/>
            </a:xfrm>
            <a:prstGeom prst="rect">
              <a:avLst/>
            </a:prstGeom>
          </p:spPr>
          <p:txBody>
            <a:bodyPr lIns="34874" tIns="34874" rIns="34874" bIns="34874" rtlCol="0" anchor="ctr"/>
            <a:lstStyle/>
            <a:p>
              <a:pPr algn="ctr">
                <a:lnSpc>
                  <a:spcPts val="1345"/>
                </a:lnSpc>
              </a:pPr>
              <a:endParaRPr/>
            </a:p>
          </p:txBody>
        </p:sp>
      </p:grpSp>
      <p:sp>
        <p:nvSpPr>
          <p:cNvPr id="8" name="Freeform 8"/>
          <p:cNvSpPr/>
          <p:nvPr/>
        </p:nvSpPr>
        <p:spPr>
          <a:xfrm rot="812944" flipH="1">
            <a:off x="6358125" y="5326868"/>
            <a:ext cx="4042793" cy="3006885"/>
          </a:xfrm>
          <a:custGeom>
            <a:avLst/>
            <a:gdLst/>
            <a:ahLst/>
            <a:cxnLst/>
            <a:rect l="l" t="t" r="r" b="b"/>
            <a:pathLst>
              <a:path w="4042793" h="3006885">
                <a:moveTo>
                  <a:pt x="4042793" y="0"/>
                </a:moveTo>
                <a:lnTo>
                  <a:pt x="0" y="0"/>
                </a:lnTo>
                <a:lnTo>
                  <a:pt x="0" y="3006884"/>
                </a:lnTo>
                <a:lnTo>
                  <a:pt x="4042793" y="3006884"/>
                </a:lnTo>
                <a:lnTo>
                  <a:pt x="4042793" y="0"/>
                </a:lnTo>
                <a:close/>
              </a:path>
            </a:pathLst>
          </a:custGeom>
          <a:blipFill>
            <a:blip r:embed="rId2"/>
            <a:stretch>
              <a:fillRect/>
            </a:stretch>
          </a:blipFill>
        </p:spPr>
        <p:txBody>
          <a:bodyPr/>
          <a:lstStyle/>
          <a:p>
            <a:endParaRPr lang="en-GB"/>
          </a:p>
        </p:txBody>
      </p:sp>
      <p:sp>
        <p:nvSpPr>
          <p:cNvPr id="9" name="TextBox 9"/>
          <p:cNvSpPr txBox="1"/>
          <p:nvPr/>
        </p:nvSpPr>
        <p:spPr>
          <a:xfrm>
            <a:off x="2800864" y="1015666"/>
            <a:ext cx="4251223" cy="872208"/>
          </a:xfrm>
          <a:prstGeom prst="rect">
            <a:avLst/>
          </a:prstGeom>
        </p:spPr>
        <p:txBody>
          <a:bodyPr lIns="0" tIns="0" rIns="0" bIns="0" rtlCol="0" anchor="t">
            <a:spAutoFit/>
          </a:bodyPr>
          <a:lstStyle/>
          <a:p>
            <a:pPr algn="ctr">
              <a:lnSpc>
                <a:spcPts val="5721"/>
              </a:lnSpc>
            </a:pPr>
            <a:r>
              <a:rPr lang="en-US" sz="5959" b="1">
                <a:solidFill>
                  <a:srgbClr val="066999"/>
                </a:solidFill>
                <a:latin typeface="Avenir Bold"/>
                <a:ea typeface="Avenir Bold"/>
                <a:cs typeface="Avenir Bold"/>
                <a:sym typeface="Avenir Bold"/>
              </a:rPr>
              <a:t>Critical Eye</a:t>
            </a:r>
          </a:p>
        </p:txBody>
      </p:sp>
      <p:sp>
        <p:nvSpPr>
          <p:cNvPr id="10" name="Freeform 10"/>
          <p:cNvSpPr/>
          <p:nvPr/>
        </p:nvSpPr>
        <p:spPr>
          <a:xfrm>
            <a:off x="4117276" y="917516"/>
            <a:ext cx="440452" cy="245001"/>
          </a:xfrm>
          <a:custGeom>
            <a:avLst/>
            <a:gdLst/>
            <a:ahLst/>
            <a:cxnLst/>
            <a:rect l="l" t="t" r="r" b="b"/>
            <a:pathLst>
              <a:path w="440452" h="245001">
                <a:moveTo>
                  <a:pt x="0" y="0"/>
                </a:moveTo>
                <a:lnTo>
                  <a:pt x="440452" y="0"/>
                </a:lnTo>
                <a:lnTo>
                  <a:pt x="440452" y="245002"/>
                </a:lnTo>
                <a:lnTo>
                  <a:pt x="0" y="2450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 name="TextBox 11"/>
          <p:cNvSpPr txBox="1"/>
          <p:nvPr/>
        </p:nvSpPr>
        <p:spPr>
          <a:xfrm>
            <a:off x="1670606" y="2083510"/>
            <a:ext cx="6511740" cy="3043404"/>
          </a:xfrm>
          <a:prstGeom prst="rect">
            <a:avLst/>
          </a:prstGeom>
        </p:spPr>
        <p:txBody>
          <a:bodyPr lIns="0" tIns="0" rIns="0" bIns="0" rtlCol="0" anchor="t">
            <a:spAutoFit/>
          </a:bodyPr>
          <a:lstStyle/>
          <a:p>
            <a:pPr algn="l">
              <a:lnSpc>
                <a:spcPts val="6028"/>
              </a:lnSpc>
            </a:pPr>
            <a:r>
              <a:rPr lang="en-US" sz="4305" b="1">
                <a:solidFill>
                  <a:srgbClr val="000000"/>
                </a:solidFill>
                <a:latin typeface="Amazing Grotesk Semi-Bold"/>
                <a:ea typeface="Amazing Grotesk Semi-Bold"/>
                <a:cs typeface="Amazing Grotesk Semi-Bold"/>
                <a:sym typeface="Amazing Grotesk Semi-Bold"/>
              </a:rPr>
              <a:t>This contains </a:t>
            </a:r>
            <a:r>
              <a:rPr lang="en-US" sz="4305" b="1">
                <a:solidFill>
                  <a:srgbClr val="066999"/>
                </a:solidFill>
                <a:latin typeface="Amazing Grotesk Semi-Bold"/>
                <a:ea typeface="Amazing Grotesk Semi-Bold"/>
                <a:cs typeface="Amazing Grotesk Semi-Bold"/>
                <a:sym typeface="Amazing Grotesk Semi-Bold"/>
              </a:rPr>
              <a:t>ideas</a:t>
            </a:r>
            <a:r>
              <a:rPr lang="en-US" sz="4305" b="1">
                <a:solidFill>
                  <a:srgbClr val="000000"/>
                </a:solidFill>
                <a:latin typeface="Amazing Grotesk Semi-Bold"/>
                <a:ea typeface="Amazing Grotesk Semi-Bold"/>
                <a:cs typeface="Amazing Grotesk Semi-Bold"/>
                <a:sym typeface="Amazing Grotesk Semi-Bold"/>
              </a:rPr>
              <a:t>, </a:t>
            </a:r>
            <a:r>
              <a:rPr lang="en-US" sz="4305" b="1">
                <a:solidFill>
                  <a:srgbClr val="066999"/>
                </a:solidFill>
                <a:latin typeface="Amazing Grotesk Semi-Bold"/>
                <a:ea typeface="Amazing Grotesk Semi-Bold"/>
                <a:cs typeface="Amazing Grotesk Semi-Bold"/>
                <a:sym typeface="Amazing Grotesk Semi-Bold"/>
              </a:rPr>
              <a:t>thoughts</a:t>
            </a:r>
            <a:r>
              <a:rPr lang="en-US" sz="4305" b="1">
                <a:solidFill>
                  <a:srgbClr val="000000"/>
                </a:solidFill>
                <a:latin typeface="Amazing Grotesk Semi-Bold"/>
                <a:ea typeface="Amazing Grotesk Semi-Bold"/>
                <a:cs typeface="Amazing Grotesk Semi-Bold"/>
                <a:sym typeface="Amazing Grotesk Semi-Bold"/>
              </a:rPr>
              <a:t> and </a:t>
            </a:r>
            <a:r>
              <a:rPr lang="en-US" sz="4305" b="1">
                <a:solidFill>
                  <a:srgbClr val="066999"/>
                </a:solidFill>
                <a:latin typeface="Amazing Grotesk Semi-Bold"/>
                <a:ea typeface="Amazing Grotesk Semi-Bold"/>
                <a:cs typeface="Amazing Grotesk Semi-Bold"/>
                <a:sym typeface="Amazing Grotesk Semi-Bold"/>
              </a:rPr>
              <a:t>questions</a:t>
            </a:r>
            <a:r>
              <a:rPr lang="en-US" sz="4305" b="1">
                <a:solidFill>
                  <a:srgbClr val="000000"/>
                </a:solidFill>
                <a:latin typeface="Amazing Grotesk Semi-Bold"/>
                <a:ea typeface="Amazing Grotesk Semi-Bold"/>
                <a:cs typeface="Amazing Grotesk Semi-Bold"/>
                <a:sym typeface="Amazing Grotesk Semi-Bold"/>
              </a:rPr>
              <a:t> to help you better understand each object.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494910" y="-2518242"/>
            <a:ext cx="13650663" cy="12791578"/>
            <a:chOff x="0" y="0"/>
            <a:chExt cx="867388" cy="812800"/>
          </a:xfrm>
        </p:grpSpPr>
        <p:sp>
          <p:nvSpPr>
            <p:cNvPr id="3" name="Freeform 3"/>
            <p:cNvSpPr/>
            <p:nvPr/>
          </p:nvSpPr>
          <p:spPr>
            <a:xfrm>
              <a:off x="0" y="0"/>
              <a:ext cx="867388" cy="812800"/>
            </a:xfrm>
            <a:custGeom>
              <a:avLst/>
              <a:gdLst/>
              <a:ahLst/>
              <a:cxnLst/>
              <a:rect l="l" t="t" r="r" b="b"/>
              <a:pathLst>
                <a:path w="867388" h="812800">
                  <a:moveTo>
                    <a:pt x="433694" y="0"/>
                  </a:moveTo>
                  <a:cubicBezTo>
                    <a:pt x="194171" y="0"/>
                    <a:pt x="0" y="181951"/>
                    <a:pt x="0" y="406400"/>
                  </a:cubicBezTo>
                  <a:cubicBezTo>
                    <a:pt x="0" y="630849"/>
                    <a:pt x="194171" y="812800"/>
                    <a:pt x="433694" y="812800"/>
                  </a:cubicBezTo>
                  <a:cubicBezTo>
                    <a:pt x="673216" y="812800"/>
                    <a:pt x="867388" y="630849"/>
                    <a:pt x="867388" y="406400"/>
                  </a:cubicBezTo>
                  <a:cubicBezTo>
                    <a:pt x="867388" y="181951"/>
                    <a:pt x="673216" y="0"/>
                    <a:pt x="433694" y="0"/>
                  </a:cubicBezTo>
                  <a:close/>
                </a:path>
              </a:pathLst>
            </a:custGeom>
            <a:solidFill>
              <a:srgbClr val="FFFAE6"/>
            </a:solidFill>
          </p:spPr>
          <p:txBody>
            <a:bodyPr/>
            <a:lstStyle/>
            <a:p>
              <a:endParaRPr lang="en-GB"/>
            </a:p>
          </p:txBody>
        </p:sp>
        <p:sp>
          <p:nvSpPr>
            <p:cNvPr id="4" name="TextBox 4"/>
            <p:cNvSpPr txBox="1"/>
            <p:nvPr/>
          </p:nvSpPr>
          <p:spPr>
            <a:xfrm>
              <a:off x="81318" y="28575"/>
              <a:ext cx="704753" cy="708025"/>
            </a:xfrm>
            <a:prstGeom prst="rect">
              <a:avLst/>
            </a:prstGeom>
          </p:spPr>
          <p:txBody>
            <a:bodyPr lIns="65540" tIns="65540" rIns="65540" bIns="65540" rtlCol="0" anchor="ctr"/>
            <a:lstStyle/>
            <a:p>
              <a:pPr algn="ctr">
                <a:lnSpc>
                  <a:spcPts val="2528"/>
                </a:lnSpc>
              </a:pPr>
              <a:endParaRPr/>
            </a:p>
          </p:txBody>
        </p:sp>
      </p:grpSp>
      <p:sp>
        <p:nvSpPr>
          <p:cNvPr id="5" name="Freeform 5"/>
          <p:cNvSpPr/>
          <p:nvPr/>
        </p:nvSpPr>
        <p:spPr>
          <a:xfrm>
            <a:off x="1160255" y="441141"/>
            <a:ext cx="2822477" cy="6254797"/>
          </a:xfrm>
          <a:custGeom>
            <a:avLst/>
            <a:gdLst/>
            <a:ahLst/>
            <a:cxnLst/>
            <a:rect l="l" t="t" r="r" b="b"/>
            <a:pathLst>
              <a:path w="2822477" h="6254797">
                <a:moveTo>
                  <a:pt x="0" y="0"/>
                </a:moveTo>
                <a:lnTo>
                  <a:pt x="2822477" y="0"/>
                </a:lnTo>
                <a:lnTo>
                  <a:pt x="2822477" y="6254797"/>
                </a:lnTo>
                <a:lnTo>
                  <a:pt x="0" y="6254797"/>
                </a:lnTo>
                <a:lnTo>
                  <a:pt x="0" y="0"/>
                </a:lnTo>
                <a:close/>
              </a:path>
            </a:pathLst>
          </a:custGeom>
          <a:blipFill>
            <a:blip r:embed="rId2"/>
            <a:stretch>
              <a:fillRect/>
            </a:stretch>
          </a:blipFill>
        </p:spPr>
        <p:txBody>
          <a:bodyPr/>
          <a:lstStyle/>
          <a:p>
            <a:endParaRPr lang="en-GB"/>
          </a:p>
        </p:txBody>
      </p:sp>
      <p:sp>
        <p:nvSpPr>
          <p:cNvPr id="6" name="TextBox 6"/>
          <p:cNvSpPr txBox="1"/>
          <p:nvPr/>
        </p:nvSpPr>
        <p:spPr>
          <a:xfrm>
            <a:off x="3841760" y="371616"/>
            <a:ext cx="4705052" cy="1015565"/>
          </a:xfrm>
          <a:prstGeom prst="rect">
            <a:avLst/>
          </a:prstGeom>
        </p:spPr>
        <p:txBody>
          <a:bodyPr lIns="0" tIns="0" rIns="0" bIns="0" rtlCol="0" anchor="t">
            <a:spAutoFit/>
          </a:bodyPr>
          <a:lstStyle/>
          <a:p>
            <a:pPr algn="ctr">
              <a:lnSpc>
                <a:spcPts val="8073"/>
              </a:lnSpc>
            </a:pPr>
            <a:r>
              <a:rPr lang="en-US" sz="5767" b="1">
                <a:solidFill>
                  <a:srgbClr val="000000"/>
                </a:solidFill>
                <a:latin typeface="Amazing Grotesk Semi-Bold"/>
                <a:ea typeface="Amazing Grotesk Semi-Bold"/>
                <a:cs typeface="Amazing Grotesk Semi-Bold"/>
                <a:sym typeface="Amazing Grotesk Semi-Bold"/>
              </a:rPr>
              <a:t>Shabti Mould</a:t>
            </a:r>
          </a:p>
        </p:txBody>
      </p:sp>
      <p:sp>
        <p:nvSpPr>
          <p:cNvPr id="7" name="TextBox 7"/>
          <p:cNvSpPr txBox="1"/>
          <p:nvPr/>
        </p:nvSpPr>
        <p:spPr>
          <a:xfrm>
            <a:off x="3926265" y="1265591"/>
            <a:ext cx="1505149" cy="292032"/>
          </a:xfrm>
          <a:prstGeom prst="rect">
            <a:avLst/>
          </a:prstGeom>
        </p:spPr>
        <p:txBody>
          <a:bodyPr lIns="0" tIns="0" rIns="0" bIns="0" rtlCol="0" anchor="t">
            <a:spAutoFit/>
          </a:bodyPr>
          <a:lstStyle/>
          <a:p>
            <a:pPr algn="l">
              <a:lnSpc>
                <a:spcPts val="2278"/>
              </a:lnSpc>
            </a:pPr>
            <a:r>
              <a:rPr lang="en-US" sz="1627" b="1">
                <a:solidFill>
                  <a:srgbClr val="000000"/>
                </a:solidFill>
                <a:latin typeface="Amazing Grotesk Semi-Bold"/>
                <a:ea typeface="Amazing Grotesk Semi-Bold"/>
                <a:cs typeface="Amazing Grotesk Semi-Bold"/>
                <a:sym typeface="Amazing Grotesk Semi-Bold"/>
              </a:rPr>
              <a:t>1570-1069 BCE</a:t>
            </a:r>
          </a:p>
        </p:txBody>
      </p:sp>
      <p:sp>
        <p:nvSpPr>
          <p:cNvPr id="8" name="TextBox 8"/>
          <p:cNvSpPr txBox="1"/>
          <p:nvPr/>
        </p:nvSpPr>
        <p:spPr>
          <a:xfrm>
            <a:off x="3926265" y="1916330"/>
            <a:ext cx="5383893" cy="2567626"/>
          </a:xfrm>
          <a:prstGeom prst="rect">
            <a:avLst/>
          </a:prstGeom>
        </p:spPr>
        <p:txBody>
          <a:bodyPr lIns="0" tIns="0" rIns="0" bIns="0" rtlCol="0" anchor="t">
            <a:spAutoFit/>
          </a:bodyPr>
          <a:lstStyle/>
          <a:p>
            <a:pPr algn="l">
              <a:lnSpc>
                <a:spcPts val="3377"/>
              </a:lnSpc>
            </a:pPr>
            <a:r>
              <a:rPr lang="en-US" sz="2412">
                <a:solidFill>
                  <a:srgbClr val="000000"/>
                </a:solidFill>
                <a:latin typeface="Amazing Grotesk"/>
                <a:ea typeface="Amazing Grotesk"/>
                <a:cs typeface="Amazing Grotesk"/>
                <a:sym typeface="Amazing Grotesk"/>
              </a:rPr>
              <a:t>A shabti is a small statue in the form of a mummified person, inscribed with a spell to make it come alive in the afterlife. Here, the ‘magical servant’ would do all the jobs for the dead.</a:t>
            </a:r>
          </a:p>
        </p:txBody>
      </p:sp>
      <p:sp>
        <p:nvSpPr>
          <p:cNvPr id="9" name="TextBox 9"/>
          <p:cNvSpPr txBox="1"/>
          <p:nvPr/>
        </p:nvSpPr>
        <p:spPr>
          <a:xfrm>
            <a:off x="3926265" y="4579206"/>
            <a:ext cx="5258574" cy="2474970"/>
          </a:xfrm>
          <a:prstGeom prst="rect">
            <a:avLst/>
          </a:prstGeom>
        </p:spPr>
        <p:txBody>
          <a:bodyPr lIns="0" tIns="0" rIns="0" bIns="0" rtlCol="0" anchor="t">
            <a:spAutoFit/>
          </a:bodyPr>
          <a:lstStyle/>
          <a:p>
            <a:pPr algn="l">
              <a:lnSpc>
                <a:spcPts val="3234"/>
              </a:lnSpc>
            </a:pPr>
            <a:r>
              <a:rPr lang="en-US" sz="2310">
                <a:solidFill>
                  <a:srgbClr val="000000"/>
                </a:solidFill>
                <a:latin typeface="Amazing Grotesk"/>
                <a:ea typeface="Amazing Grotesk"/>
                <a:cs typeface="Amazing Grotesk"/>
                <a:sym typeface="Amazing Grotesk"/>
              </a:rPr>
              <a:t>They were very popular in the New Kingdom, and later it became important to have as many as possible in your tomb. This mould was used to make lots of clay shabtis more quickly.</a:t>
            </a:r>
          </a:p>
        </p:txBody>
      </p:sp>
      <p:sp>
        <p:nvSpPr>
          <p:cNvPr id="10" name="TextBox 10"/>
          <p:cNvSpPr txBox="1"/>
          <p:nvPr/>
        </p:nvSpPr>
        <p:spPr>
          <a:xfrm>
            <a:off x="7556851" y="90949"/>
            <a:ext cx="2027392" cy="350192"/>
          </a:xfrm>
          <a:prstGeom prst="rect">
            <a:avLst/>
          </a:prstGeom>
        </p:spPr>
        <p:txBody>
          <a:bodyPr lIns="0" tIns="0" rIns="0" bIns="0" rtlCol="0" anchor="t">
            <a:spAutoFit/>
          </a:bodyPr>
          <a:lstStyle/>
          <a:p>
            <a:pPr algn="l">
              <a:lnSpc>
                <a:spcPts val="2782"/>
              </a:lnSpc>
            </a:pPr>
            <a:r>
              <a:rPr lang="en-US" sz="1987">
                <a:solidFill>
                  <a:srgbClr val="532F64"/>
                </a:solidFill>
                <a:latin typeface="Tenor Sans"/>
                <a:ea typeface="Tenor Sans"/>
                <a:cs typeface="Tenor Sans"/>
                <a:sym typeface="Tenor Sans"/>
              </a:rPr>
              <a:t>Wonders Gallery</a:t>
            </a:r>
          </a:p>
        </p:txBody>
      </p:sp>
      <p:sp>
        <p:nvSpPr>
          <p:cNvPr id="11" name="TextBox 11"/>
          <p:cNvSpPr txBox="1"/>
          <p:nvPr/>
        </p:nvSpPr>
        <p:spPr>
          <a:xfrm>
            <a:off x="1389626" y="6548035"/>
            <a:ext cx="2363735" cy="248181"/>
          </a:xfrm>
          <a:prstGeom prst="rect">
            <a:avLst/>
          </a:prstGeom>
        </p:spPr>
        <p:txBody>
          <a:bodyPr lIns="0" tIns="0" rIns="0" bIns="0" rtlCol="0" anchor="t">
            <a:spAutoFit/>
          </a:bodyPr>
          <a:lstStyle/>
          <a:p>
            <a:pPr algn="ctr">
              <a:lnSpc>
                <a:spcPts val="1918"/>
              </a:lnSpc>
            </a:pPr>
            <a:r>
              <a:rPr lang="en-US" sz="1370" b="1">
                <a:solidFill>
                  <a:srgbClr val="5D337B"/>
                </a:solidFill>
                <a:latin typeface="Amazing Grotesk Semi-Bold"/>
                <a:ea typeface="Amazing Grotesk Semi-Bold"/>
                <a:cs typeface="Amazing Grotesk Semi-Bold"/>
                <a:sym typeface="Amazing Grotesk Semi-Bold"/>
              </a:rPr>
              <a:t>IPSMG:CSA.2009.75</a:t>
            </a:r>
          </a:p>
        </p:txBody>
      </p:sp>
      <p:sp>
        <p:nvSpPr>
          <p:cNvPr id="12" name="TextBox 12"/>
          <p:cNvSpPr txBox="1"/>
          <p:nvPr/>
        </p:nvSpPr>
        <p:spPr>
          <a:xfrm>
            <a:off x="3926265" y="1509998"/>
            <a:ext cx="1433909" cy="292032"/>
          </a:xfrm>
          <a:prstGeom prst="rect">
            <a:avLst/>
          </a:prstGeom>
        </p:spPr>
        <p:txBody>
          <a:bodyPr lIns="0" tIns="0" rIns="0" bIns="0" rtlCol="0" anchor="t">
            <a:spAutoFit/>
          </a:bodyPr>
          <a:lstStyle/>
          <a:p>
            <a:pPr algn="l">
              <a:lnSpc>
                <a:spcPts val="2278"/>
              </a:lnSpc>
            </a:pPr>
            <a:r>
              <a:rPr lang="en-US" sz="1627" b="1">
                <a:solidFill>
                  <a:srgbClr val="000000"/>
                </a:solidFill>
                <a:latin typeface="Amazing Grotesk Semi-Bold"/>
                <a:ea typeface="Amazing Grotesk Semi-Bold"/>
                <a:cs typeface="Amazing Grotesk Semi-Bold"/>
                <a:sym typeface="Amazing Grotesk Semi-Bold"/>
              </a:rPr>
              <a:t>New Kingdom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600200" y="-2438400"/>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3647910" y="1508378"/>
            <a:ext cx="5130330" cy="4650755"/>
          </a:xfrm>
          <a:prstGeom prst="rect">
            <a:avLst/>
          </a:prstGeom>
        </p:spPr>
        <p:txBody>
          <a:bodyPr lIns="0" tIns="0" rIns="0" bIns="0" rtlCol="0" anchor="t">
            <a:spAutoFit/>
          </a:bodyPr>
          <a:lstStyle/>
          <a:p>
            <a:pPr algn="l">
              <a:lnSpc>
                <a:spcPts val="4584"/>
              </a:lnSpc>
              <a:spcBef>
                <a:spcPct val="0"/>
              </a:spcBef>
            </a:pPr>
            <a:r>
              <a:rPr lang="en-US" sz="3274" b="1">
                <a:solidFill>
                  <a:srgbClr val="000000"/>
                </a:solidFill>
                <a:latin typeface="Amazing Grotesk Semi-Bold"/>
                <a:ea typeface="Amazing Grotesk Semi-Bold"/>
                <a:cs typeface="Amazing Grotesk Semi-Bold"/>
                <a:sym typeface="Amazing Grotesk Semi-Bold"/>
              </a:rPr>
              <a:t>Skilled makers used </a:t>
            </a:r>
            <a:r>
              <a:rPr lang="en-US" sz="3274" b="1">
                <a:solidFill>
                  <a:srgbClr val="066999"/>
                </a:solidFill>
                <a:latin typeface="Amazing Grotesk Semi-Bold"/>
                <a:ea typeface="Amazing Grotesk Semi-Bold"/>
                <a:cs typeface="Amazing Grotesk Semi-Bold"/>
                <a:sym typeface="Amazing Grotesk Semi-Bold"/>
              </a:rPr>
              <a:t>moulds</a:t>
            </a:r>
            <a:r>
              <a:rPr lang="en-US" sz="3274" b="1">
                <a:solidFill>
                  <a:srgbClr val="000000"/>
                </a:solidFill>
                <a:latin typeface="Amazing Grotesk Semi-Bold"/>
                <a:ea typeface="Amazing Grotesk Semi-Bold"/>
                <a:cs typeface="Amazing Grotesk Semi-Bold"/>
                <a:sym typeface="Amazing Grotesk Semi-Bold"/>
              </a:rPr>
              <a:t> to produce shabtis more </a:t>
            </a:r>
            <a:r>
              <a:rPr lang="en-US" sz="3274" b="1">
                <a:solidFill>
                  <a:srgbClr val="066999"/>
                </a:solidFill>
                <a:latin typeface="Amazing Grotesk Semi-Bold"/>
                <a:ea typeface="Amazing Grotesk Semi-Bold"/>
                <a:cs typeface="Amazing Grotesk Semi-Bold"/>
                <a:sym typeface="Amazing Grotesk Semi-Bold"/>
              </a:rPr>
              <a:t>quickly.</a:t>
            </a:r>
          </a:p>
          <a:p>
            <a:pPr algn="l">
              <a:lnSpc>
                <a:spcPts val="4584"/>
              </a:lnSpc>
              <a:spcBef>
                <a:spcPct val="0"/>
              </a:spcBef>
            </a:pPr>
            <a:r>
              <a:rPr lang="en-US" sz="3274" b="1">
                <a:solidFill>
                  <a:srgbClr val="000000"/>
                </a:solidFill>
                <a:latin typeface="Amazing Grotesk Semi-Bold"/>
                <a:ea typeface="Amazing Grotesk Semi-Bold"/>
                <a:cs typeface="Amazing Grotesk Semi-Bold"/>
                <a:sym typeface="Amazing Grotesk Semi-Bold"/>
              </a:rPr>
              <a:t>This meant that </a:t>
            </a:r>
            <a:r>
              <a:rPr lang="en-US" sz="3274" b="1">
                <a:solidFill>
                  <a:srgbClr val="066999"/>
                </a:solidFill>
                <a:latin typeface="Amazing Grotesk Semi-Bold"/>
                <a:ea typeface="Amazing Grotesk Semi-Bold"/>
                <a:cs typeface="Amazing Grotesk Semi-Bold"/>
                <a:sym typeface="Amazing Grotesk Semi-Bold"/>
              </a:rPr>
              <a:t>more people</a:t>
            </a:r>
            <a:r>
              <a:rPr lang="en-US" sz="3274" b="1">
                <a:solidFill>
                  <a:srgbClr val="000000"/>
                </a:solidFill>
                <a:latin typeface="Amazing Grotesk Semi-Bold"/>
                <a:ea typeface="Amazing Grotesk Semi-Bold"/>
                <a:cs typeface="Amazing Grotesk Semi-Bold"/>
                <a:sym typeface="Amazing Grotesk Semi-Bold"/>
              </a:rPr>
              <a:t> could feel reassured that they would have </a:t>
            </a:r>
            <a:r>
              <a:rPr lang="en-US" sz="3274" b="1">
                <a:solidFill>
                  <a:srgbClr val="066999"/>
                </a:solidFill>
                <a:latin typeface="Amazing Grotesk Semi-Bold"/>
                <a:ea typeface="Amazing Grotesk Semi-Bold"/>
                <a:cs typeface="Amazing Grotesk Semi-Bold"/>
                <a:sym typeface="Amazing Grotesk Semi-Bold"/>
              </a:rPr>
              <a:t>support</a:t>
            </a:r>
            <a:r>
              <a:rPr lang="en-US" sz="3274" b="1">
                <a:solidFill>
                  <a:srgbClr val="000000"/>
                </a:solidFill>
                <a:latin typeface="Amazing Grotesk Semi-Bold"/>
                <a:ea typeface="Amazing Grotesk Semi-Bold"/>
                <a:cs typeface="Amazing Grotesk Semi-Bold"/>
                <a:sym typeface="Amazing Grotesk Semi-Bold"/>
              </a:rPr>
              <a:t> from shabtis in the </a:t>
            </a:r>
            <a:r>
              <a:rPr lang="en-US" sz="3274" b="1">
                <a:solidFill>
                  <a:srgbClr val="066999"/>
                </a:solidFill>
                <a:latin typeface="Amazing Grotesk Semi-Bold"/>
                <a:ea typeface="Amazing Grotesk Semi-Bold"/>
                <a:cs typeface="Amazing Grotesk Semi-Bold"/>
                <a:sym typeface="Amazing Grotesk Semi-Bold"/>
              </a:rPr>
              <a:t>afterlife</a:t>
            </a:r>
            <a:r>
              <a:rPr lang="en-US" sz="3274" b="1">
                <a:solidFill>
                  <a:srgbClr val="000000"/>
                </a:solidFill>
                <a:latin typeface="Amazing Grotesk Semi-Bold"/>
                <a:ea typeface="Amazing Grotesk Semi-Bold"/>
                <a:cs typeface="Amazing Grotesk Semi-Bold"/>
                <a:sym typeface="Amazing Grotesk Semi-Bold"/>
              </a:rPr>
              <a:t>.</a:t>
            </a:r>
          </a:p>
        </p:txBody>
      </p:sp>
      <p:grpSp>
        <p:nvGrpSpPr>
          <p:cNvPr id="6" name="Group 6"/>
          <p:cNvGrpSpPr/>
          <p:nvPr/>
        </p:nvGrpSpPr>
        <p:grpSpPr>
          <a:xfrm>
            <a:off x="3647910" y="397749"/>
            <a:ext cx="3658294" cy="810434"/>
            <a:chOff x="0" y="33697"/>
            <a:chExt cx="4877726" cy="1080580"/>
          </a:xfrm>
        </p:grpSpPr>
        <p:sp>
          <p:nvSpPr>
            <p:cNvPr id="7" name="TextBox 7"/>
            <p:cNvSpPr txBox="1"/>
            <p:nvPr/>
          </p:nvSpPr>
          <p:spPr>
            <a:xfrm>
              <a:off x="0" y="97016"/>
              <a:ext cx="4877726" cy="1017261"/>
            </a:xfrm>
            <a:prstGeom prst="rect">
              <a:avLst/>
            </a:prstGeom>
          </p:spPr>
          <p:txBody>
            <a:bodyPr lIns="0" tIns="0" rIns="0" bIns="0" rtlCol="0" anchor="t">
              <a:spAutoFit/>
            </a:bodyPr>
            <a:lstStyle/>
            <a:p>
              <a:pPr algn="l">
                <a:lnSpc>
                  <a:spcPts val="4923"/>
                </a:lnSpc>
              </a:pPr>
              <a:r>
                <a:rPr lang="en-US" sz="5128" b="1">
                  <a:solidFill>
                    <a:srgbClr val="066999"/>
                  </a:solidFill>
                  <a:latin typeface="Avenir Bold"/>
                  <a:ea typeface="Avenir Bold"/>
                  <a:cs typeface="Avenir Bold"/>
                  <a:sym typeface="Avenir Bold"/>
                </a:rPr>
                <a:t>Critical Eye</a:t>
              </a:r>
            </a:p>
          </p:txBody>
        </p:sp>
        <p:sp>
          <p:nvSpPr>
            <p:cNvPr id="8" name="Freeform 8"/>
            <p:cNvSpPr/>
            <p:nvPr/>
          </p:nvSpPr>
          <p:spPr>
            <a:xfrm>
              <a:off x="1361568" y="33697"/>
              <a:ext cx="505361" cy="281107"/>
            </a:xfrm>
            <a:custGeom>
              <a:avLst/>
              <a:gdLst/>
              <a:ahLst/>
              <a:cxnLst/>
              <a:rect l="l" t="t" r="r" b="b"/>
              <a:pathLst>
                <a:path w="505361" h="281107">
                  <a:moveTo>
                    <a:pt x="0" y="0"/>
                  </a:moveTo>
                  <a:lnTo>
                    <a:pt x="505361" y="0"/>
                  </a:lnTo>
                  <a:lnTo>
                    <a:pt x="505361" y="281107"/>
                  </a:lnTo>
                  <a:lnTo>
                    <a:pt x="0" y="2811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sp>
        <p:nvSpPr>
          <p:cNvPr id="9" name="Freeform 9"/>
          <p:cNvSpPr/>
          <p:nvPr/>
        </p:nvSpPr>
        <p:spPr>
          <a:xfrm>
            <a:off x="552545" y="530201"/>
            <a:ext cx="2822477" cy="6254797"/>
          </a:xfrm>
          <a:custGeom>
            <a:avLst/>
            <a:gdLst/>
            <a:ahLst/>
            <a:cxnLst/>
            <a:rect l="l" t="t" r="r" b="b"/>
            <a:pathLst>
              <a:path w="2822477" h="6254797">
                <a:moveTo>
                  <a:pt x="0" y="0"/>
                </a:moveTo>
                <a:lnTo>
                  <a:pt x="2822478" y="0"/>
                </a:lnTo>
                <a:lnTo>
                  <a:pt x="2822478" y="6254798"/>
                </a:lnTo>
                <a:lnTo>
                  <a:pt x="0" y="6254798"/>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698820" y="-4875660"/>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Freeform 5"/>
          <p:cNvSpPr/>
          <p:nvPr/>
        </p:nvSpPr>
        <p:spPr>
          <a:xfrm>
            <a:off x="424335" y="2134727"/>
            <a:ext cx="6107063" cy="4573326"/>
          </a:xfrm>
          <a:custGeom>
            <a:avLst/>
            <a:gdLst/>
            <a:ahLst/>
            <a:cxnLst/>
            <a:rect l="l" t="t" r="r" b="b"/>
            <a:pathLst>
              <a:path w="6107063" h="4573326">
                <a:moveTo>
                  <a:pt x="0" y="0"/>
                </a:moveTo>
                <a:lnTo>
                  <a:pt x="6107063" y="0"/>
                </a:lnTo>
                <a:lnTo>
                  <a:pt x="6107063" y="4573326"/>
                </a:lnTo>
                <a:lnTo>
                  <a:pt x="0" y="4573326"/>
                </a:lnTo>
                <a:lnTo>
                  <a:pt x="0" y="0"/>
                </a:lnTo>
                <a:close/>
              </a:path>
            </a:pathLst>
          </a:custGeom>
          <a:blipFill>
            <a:blip r:embed="rId2"/>
            <a:stretch>
              <a:fillRect l="-2468" t="-4006" r="-15115" b="-13757"/>
            </a:stretch>
          </a:blipFill>
        </p:spPr>
        <p:txBody>
          <a:bodyPr/>
          <a:lstStyle/>
          <a:p>
            <a:endParaRPr lang="en-GB"/>
          </a:p>
        </p:txBody>
      </p:sp>
      <p:sp>
        <p:nvSpPr>
          <p:cNvPr id="6" name="TextBox 6"/>
          <p:cNvSpPr txBox="1"/>
          <p:nvPr/>
        </p:nvSpPr>
        <p:spPr>
          <a:xfrm>
            <a:off x="750542" y="273772"/>
            <a:ext cx="6705200" cy="1015460"/>
          </a:xfrm>
          <a:prstGeom prst="rect">
            <a:avLst/>
          </a:prstGeom>
        </p:spPr>
        <p:txBody>
          <a:bodyPr lIns="0" tIns="0" rIns="0" bIns="0" rtlCol="0" anchor="t">
            <a:spAutoFit/>
          </a:bodyPr>
          <a:lstStyle/>
          <a:p>
            <a:pPr algn="ctr">
              <a:lnSpc>
                <a:spcPts val="8079"/>
              </a:lnSpc>
            </a:pPr>
            <a:r>
              <a:rPr lang="en-US" sz="5771" b="1">
                <a:solidFill>
                  <a:srgbClr val="000000"/>
                </a:solidFill>
                <a:latin typeface="Amazing Grotesk Semi-Bold"/>
                <a:ea typeface="Amazing Grotesk Semi-Bold"/>
                <a:cs typeface="Amazing Grotesk Semi-Bold"/>
                <a:sym typeface="Amazing Grotesk Semi-Bold"/>
              </a:rPr>
              <a:t>Sailing Boat Model</a:t>
            </a:r>
          </a:p>
        </p:txBody>
      </p:sp>
      <p:sp>
        <p:nvSpPr>
          <p:cNvPr id="7" name="TextBox 7"/>
          <p:cNvSpPr txBox="1"/>
          <p:nvPr/>
        </p:nvSpPr>
        <p:spPr>
          <a:xfrm>
            <a:off x="888531" y="1241607"/>
            <a:ext cx="1762975" cy="291980"/>
          </a:xfrm>
          <a:prstGeom prst="rect">
            <a:avLst/>
          </a:prstGeom>
        </p:spPr>
        <p:txBody>
          <a:bodyPr lIns="0" tIns="0" rIns="0" bIns="0" rtlCol="0" anchor="t">
            <a:spAutoFit/>
          </a:bodyPr>
          <a:lstStyle/>
          <a:p>
            <a:pPr algn="l">
              <a:lnSpc>
                <a:spcPts val="2281"/>
              </a:lnSpc>
            </a:pPr>
            <a:r>
              <a:rPr lang="en-US" sz="1629" b="1">
                <a:solidFill>
                  <a:srgbClr val="000000"/>
                </a:solidFill>
                <a:latin typeface="Amazing Grotesk Semi-Bold"/>
                <a:ea typeface="Amazing Grotesk Semi-Bold"/>
                <a:cs typeface="Amazing Grotesk Semi-Bold"/>
                <a:sym typeface="Amazing Grotesk Semi-Bold"/>
              </a:rPr>
              <a:t>2160-2040 BCE</a:t>
            </a:r>
          </a:p>
        </p:txBody>
      </p:sp>
      <p:sp>
        <p:nvSpPr>
          <p:cNvPr id="8" name="TextBox 8"/>
          <p:cNvSpPr txBox="1"/>
          <p:nvPr/>
        </p:nvSpPr>
        <p:spPr>
          <a:xfrm>
            <a:off x="7455742" y="66531"/>
            <a:ext cx="2017098" cy="350116"/>
          </a:xfrm>
          <a:prstGeom prst="rect">
            <a:avLst/>
          </a:prstGeom>
        </p:spPr>
        <p:txBody>
          <a:bodyPr lIns="0" tIns="0" rIns="0" bIns="0" rtlCol="0" anchor="t">
            <a:spAutoFit/>
          </a:bodyPr>
          <a:lstStyle/>
          <a:p>
            <a:pPr algn="l">
              <a:lnSpc>
                <a:spcPts val="2787"/>
              </a:lnSpc>
            </a:pPr>
            <a:r>
              <a:rPr lang="en-US" sz="1990">
                <a:solidFill>
                  <a:srgbClr val="532F64"/>
                </a:solidFill>
                <a:latin typeface="Tenor Sans"/>
                <a:ea typeface="Tenor Sans"/>
                <a:cs typeface="Tenor Sans"/>
                <a:sym typeface="Tenor Sans"/>
              </a:rPr>
              <a:t>Journeys Gallery</a:t>
            </a:r>
          </a:p>
        </p:txBody>
      </p:sp>
      <p:sp>
        <p:nvSpPr>
          <p:cNvPr id="9" name="TextBox 9"/>
          <p:cNvSpPr txBox="1"/>
          <p:nvPr/>
        </p:nvSpPr>
        <p:spPr>
          <a:xfrm>
            <a:off x="4876800" y="1232082"/>
            <a:ext cx="4876800" cy="2232400"/>
          </a:xfrm>
          <a:prstGeom prst="rect">
            <a:avLst/>
          </a:prstGeom>
        </p:spPr>
        <p:txBody>
          <a:bodyPr lIns="0" tIns="0" rIns="0" bIns="0" rtlCol="0" anchor="t">
            <a:spAutoFit/>
          </a:bodyPr>
          <a:lstStyle/>
          <a:p>
            <a:pPr algn="l">
              <a:lnSpc>
                <a:spcPts val="2954"/>
              </a:lnSpc>
            </a:pPr>
            <a:r>
              <a:rPr lang="en-US" sz="2110">
                <a:solidFill>
                  <a:srgbClr val="000000"/>
                </a:solidFill>
                <a:latin typeface="Amazing Grotesk"/>
                <a:ea typeface="Amazing Grotesk"/>
                <a:cs typeface="Amazing Grotesk"/>
                <a:sym typeface="Amazing Grotesk"/>
              </a:rPr>
              <a:t>The crew are ready to take the soul of the dead along the river Nile: upstream, to the house of Osiris at Abydos in the south of Egypt, using the oars; and returning home downstream using the sail. </a:t>
            </a:r>
          </a:p>
        </p:txBody>
      </p:sp>
      <p:sp>
        <p:nvSpPr>
          <p:cNvPr id="10" name="TextBox 10"/>
          <p:cNvSpPr txBox="1"/>
          <p:nvPr/>
        </p:nvSpPr>
        <p:spPr>
          <a:xfrm>
            <a:off x="424335" y="6788026"/>
            <a:ext cx="2227172" cy="248123"/>
          </a:xfrm>
          <a:prstGeom prst="rect">
            <a:avLst/>
          </a:prstGeom>
        </p:spPr>
        <p:txBody>
          <a:bodyPr lIns="0" tIns="0" rIns="0" bIns="0" rtlCol="0" anchor="t">
            <a:spAutoFit/>
          </a:bodyPr>
          <a:lstStyle/>
          <a:p>
            <a:pPr algn="ctr">
              <a:lnSpc>
                <a:spcPts val="1922"/>
              </a:lnSpc>
            </a:pPr>
            <a:r>
              <a:rPr lang="en-US" sz="1372" b="1">
                <a:solidFill>
                  <a:srgbClr val="5D337B"/>
                </a:solidFill>
                <a:latin typeface="Amazing Grotesk Semi-Bold"/>
                <a:ea typeface="Amazing Grotesk Semi-Bold"/>
                <a:cs typeface="Amazing Grotesk Semi-Bold"/>
                <a:sym typeface="Amazing Grotesk Semi-Bold"/>
              </a:rPr>
              <a:t>IPSMG:R.1921.89.65</a:t>
            </a:r>
          </a:p>
        </p:txBody>
      </p:sp>
      <p:sp>
        <p:nvSpPr>
          <p:cNvPr id="11" name="TextBox 11"/>
          <p:cNvSpPr txBox="1"/>
          <p:nvPr/>
        </p:nvSpPr>
        <p:spPr>
          <a:xfrm>
            <a:off x="888531" y="1485962"/>
            <a:ext cx="1223962" cy="291980"/>
          </a:xfrm>
          <a:prstGeom prst="rect">
            <a:avLst/>
          </a:prstGeom>
        </p:spPr>
        <p:txBody>
          <a:bodyPr lIns="0" tIns="0" rIns="0" bIns="0" rtlCol="0" anchor="t">
            <a:spAutoFit/>
          </a:bodyPr>
          <a:lstStyle/>
          <a:p>
            <a:pPr algn="l">
              <a:lnSpc>
                <a:spcPts val="2281"/>
              </a:lnSpc>
            </a:pPr>
            <a:r>
              <a:rPr lang="en-US" sz="1629" b="1">
                <a:solidFill>
                  <a:srgbClr val="000000"/>
                </a:solidFill>
                <a:latin typeface="Amazing Grotesk Semi-Bold"/>
                <a:ea typeface="Amazing Grotesk Semi-Bold"/>
                <a:cs typeface="Amazing Grotesk Semi-Bold"/>
                <a:sym typeface="Amazing Grotesk Semi-Bold"/>
              </a:rPr>
              <a:t>9th Dynasty</a:t>
            </a:r>
          </a:p>
        </p:txBody>
      </p:sp>
      <p:sp>
        <p:nvSpPr>
          <p:cNvPr id="12" name="TextBox 12"/>
          <p:cNvSpPr txBox="1"/>
          <p:nvPr/>
        </p:nvSpPr>
        <p:spPr>
          <a:xfrm>
            <a:off x="6657230" y="3589076"/>
            <a:ext cx="3096370" cy="3346825"/>
          </a:xfrm>
          <a:prstGeom prst="rect">
            <a:avLst/>
          </a:prstGeom>
        </p:spPr>
        <p:txBody>
          <a:bodyPr lIns="0" tIns="0" rIns="0" bIns="0" rtlCol="0" anchor="t">
            <a:spAutoFit/>
          </a:bodyPr>
          <a:lstStyle/>
          <a:p>
            <a:pPr algn="l">
              <a:lnSpc>
                <a:spcPts val="2954"/>
              </a:lnSpc>
              <a:spcBef>
                <a:spcPct val="0"/>
              </a:spcBef>
            </a:pPr>
            <a:r>
              <a:rPr lang="en-US" sz="2110">
                <a:solidFill>
                  <a:srgbClr val="000000"/>
                </a:solidFill>
                <a:latin typeface="Amazing Grotesk"/>
                <a:ea typeface="Amazing Grotesk"/>
                <a:cs typeface="Amazing Grotesk"/>
                <a:sym typeface="Amazing Grotesk"/>
              </a:rPr>
              <a:t>The model would have been sealed in a</a:t>
            </a:r>
          </a:p>
          <a:p>
            <a:pPr algn="l">
              <a:lnSpc>
                <a:spcPts val="2954"/>
              </a:lnSpc>
              <a:spcBef>
                <a:spcPct val="0"/>
              </a:spcBef>
            </a:pPr>
            <a:r>
              <a:rPr lang="en-US" sz="2110">
                <a:solidFill>
                  <a:srgbClr val="000000"/>
                </a:solidFill>
                <a:latin typeface="Amazing Grotesk"/>
                <a:ea typeface="Amazing Grotesk"/>
                <a:cs typeface="Amazing Grotesk"/>
                <a:sym typeface="Amazing Grotesk"/>
              </a:rPr>
              <a:t>tomb. It represents the beliefs about the afterlife at this time - that the soul of the dead must make a journey to meet Osris, the God of the Dead.</a:t>
            </a:r>
          </a:p>
        </p:txBody>
      </p:sp>
      <p:sp>
        <p:nvSpPr>
          <p:cNvPr id="13" name="TextBox 13"/>
          <p:cNvSpPr txBox="1"/>
          <p:nvPr/>
        </p:nvSpPr>
        <p:spPr>
          <a:xfrm>
            <a:off x="1184294" y="1968442"/>
            <a:ext cx="2170818" cy="1860924"/>
          </a:xfrm>
          <a:prstGeom prst="rect">
            <a:avLst/>
          </a:prstGeom>
        </p:spPr>
        <p:txBody>
          <a:bodyPr lIns="0" tIns="0" rIns="0" bIns="0" rtlCol="0" anchor="t">
            <a:spAutoFit/>
          </a:bodyPr>
          <a:lstStyle/>
          <a:p>
            <a:pPr algn="l">
              <a:lnSpc>
                <a:spcPts val="2954"/>
              </a:lnSpc>
              <a:spcBef>
                <a:spcPct val="0"/>
              </a:spcBef>
            </a:pPr>
            <a:r>
              <a:rPr lang="en-US" sz="2110">
                <a:solidFill>
                  <a:srgbClr val="000000"/>
                </a:solidFill>
                <a:latin typeface="Amazing Grotesk"/>
                <a:ea typeface="Amazing Grotesk"/>
                <a:cs typeface="Amazing Grotesk"/>
                <a:sym typeface="Amazing Grotesk"/>
              </a:rPr>
              <a:t>This model came from the desert burial ground at Sedment.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2667000"/>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522320" y="1077444"/>
            <a:ext cx="8804210" cy="5728044"/>
          </a:xfrm>
          <a:prstGeom prst="rect">
            <a:avLst/>
          </a:prstGeom>
        </p:spPr>
        <p:txBody>
          <a:bodyPr lIns="0" tIns="0" rIns="0" bIns="0" rtlCol="0" anchor="t">
            <a:spAutoFit/>
          </a:bodyPr>
          <a:lstStyle/>
          <a:p>
            <a:pPr algn="l">
              <a:lnSpc>
                <a:spcPts val="4531"/>
              </a:lnSpc>
            </a:pPr>
            <a:r>
              <a:rPr lang="en-US" sz="3236" b="1">
                <a:solidFill>
                  <a:srgbClr val="000000"/>
                </a:solidFill>
                <a:latin typeface="Amazing Grotesk Semi-Bold"/>
                <a:ea typeface="Amazing Grotesk Semi-Bold"/>
                <a:cs typeface="Amazing Grotesk Semi-Bold"/>
                <a:sym typeface="Amazing Grotesk Semi-Bold"/>
              </a:rPr>
              <a:t>The </a:t>
            </a:r>
            <a:r>
              <a:rPr lang="en-US" sz="3236" b="1">
                <a:solidFill>
                  <a:srgbClr val="066999"/>
                </a:solidFill>
                <a:latin typeface="Amazing Grotesk Semi-Bold"/>
                <a:ea typeface="Amazing Grotesk Semi-Bold"/>
                <a:cs typeface="Amazing Grotesk Semi-Bold"/>
                <a:sym typeface="Amazing Grotesk Semi-Bold"/>
              </a:rPr>
              <a:t>River Nile</a:t>
            </a:r>
            <a:r>
              <a:rPr lang="en-US" sz="3236" b="1">
                <a:solidFill>
                  <a:srgbClr val="000000"/>
                </a:solidFill>
                <a:latin typeface="Amazing Grotesk Semi-Bold"/>
                <a:ea typeface="Amazing Grotesk Semi-Bold"/>
                <a:cs typeface="Amazing Grotesk Semi-Bold"/>
                <a:sym typeface="Amazing Grotesk Semi-Bold"/>
              </a:rPr>
              <a:t> remains an important transport route through </a:t>
            </a:r>
            <a:r>
              <a:rPr lang="en-US" sz="3236" b="1">
                <a:solidFill>
                  <a:srgbClr val="066999"/>
                </a:solidFill>
                <a:latin typeface="Amazing Grotesk Semi-Bold"/>
                <a:ea typeface="Amazing Grotesk Semi-Bold"/>
                <a:cs typeface="Amazing Grotesk Semi-Bold"/>
                <a:sym typeface="Amazing Grotesk Semi-Bold"/>
              </a:rPr>
              <a:t>modern Egypt</a:t>
            </a:r>
            <a:r>
              <a:rPr lang="en-US" sz="3236" b="1">
                <a:solidFill>
                  <a:srgbClr val="000000"/>
                </a:solidFill>
                <a:latin typeface="Amazing Grotesk Semi-Bold"/>
                <a:ea typeface="Amazing Grotesk Semi-Bold"/>
                <a:cs typeface="Amazing Grotesk Semi-Bold"/>
                <a:sym typeface="Amazing Grotesk Semi-Bold"/>
              </a:rPr>
              <a:t>. </a:t>
            </a:r>
          </a:p>
          <a:p>
            <a:pPr algn="l">
              <a:lnSpc>
                <a:spcPts val="4531"/>
              </a:lnSpc>
            </a:pPr>
            <a:endParaRPr lang="en-US" sz="3236" b="1">
              <a:solidFill>
                <a:srgbClr val="000000"/>
              </a:solidFill>
              <a:latin typeface="Amazing Grotesk Semi-Bold"/>
              <a:ea typeface="Amazing Grotesk Semi-Bold"/>
              <a:cs typeface="Amazing Grotesk Semi-Bold"/>
              <a:sym typeface="Amazing Grotesk Semi-Bold"/>
            </a:endParaRPr>
          </a:p>
          <a:p>
            <a:pPr algn="l">
              <a:lnSpc>
                <a:spcPts val="4531"/>
              </a:lnSpc>
            </a:pPr>
            <a:r>
              <a:rPr lang="en-US" sz="3236" b="1">
                <a:solidFill>
                  <a:srgbClr val="000000"/>
                </a:solidFill>
                <a:latin typeface="Amazing Grotesk Semi-Bold"/>
                <a:ea typeface="Amazing Grotesk Semi-Bold"/>
                <a:cs typeface="Amazing Grotesk Semi-Bold"/>
                <a:sym typeface="Amazing Grotesk Semi-Bold"/>
              </a:rPr>
              <a:t>Having once carried </a:t>
            </a:r>
            <a:r>
              <a:rPr lang="en-US" sz="3236" b="1">
                <a:solidFill>
                  <a:srgbClr val="066999"/>
                </a:solidFill>
                <a:latin typeface="Amazing Grotesk Semi-Bold"/>
                <a:ea typeface="Amazing Grotesk Semi-Bold"/>
                <a:cs typeface="Amazing Grotesk Semi-Bold"/>
                <a:sym typeface="Amazing Grotesk Semi-Bold"/>
              </a:rPr>
              <a:t>souls</a:t>
            </a:r>
            <a:r>
              <a:rPr lang="en-US" sz="3236" b="1">
                <a:solidFill>
                  <a:srgbClr val="000000"/>
                </a:solidFill>
                <a:latin typeface="Amazing Grotesk Semi-Bold"/>
                <a:ea typeface="Amazing Grotesk Semi-Bold"/>
                <a:cs typeface="Amazing Grotesk Semi-Bold"/>
                <a:sym typeface="Amazing Grotesk Semi-Bold"/>
              </a:rPr>
              <a:t> to </a:t>
            </a:r>
          </a:p>
          <a:p>
            <a:pPr algn="l">
              <a:lnSpc>
                <a:spcPts val="4531"/>
              </a:lnSpc>
            </a:pPr>
            <a:r>
              <a:rPr lang="en-US" sz="3236" b="1">
                <a:solidFill>
                  <a:srgbClr val="000000"/>
                </a:solidFill>
                <a:latin typeface="Amazing Grotesk Semi-Bold"/>
                <a:ea typeface="Amazing Grotesk Semi-Bold"/>
                <a:cs typeface="Amazing Grotesk Semi-Bold"/>
                <a:sym typeface="Amazing Grotesk Semi-Bold"/>
              </a:rPr>
              <a:t>the afterlife, this boat is </a:t>
            </a:r>
          </a:p>
          <a:p>
            <a:pPr algn="l">
              <a:lnSpc>
                <a:spcPts val="4531"/>
              </a:lnSpc>
            </a:pPr>
            <a:r>
              <a:rPr lang="en-US" sz="3236" b="1">
                <a:solidFill>
                  <a:srgbClr val="000000"/>
                </a:solidFill>
                <a:latin typeface="Amazing Grotesk Semi-Bold"/>
                <a:ea typeface="Amazing Grotesk Semi-Bold"/>
                <a:cs typeface="Amazing Grotesk Semi-Bold"/>
                <a:sym typeface="Amazing Grotesk Semi-Bold"/>
              </a:rPr>
              <a:t>now far from home. </a:t>
            </a:r>
          </a:p>
          <a:p>
            <a:pPr algn="l">
              <a:lnSpc>
                <a:spcPts val="4531"/>
              </a:lnSpc>
            </a:pPr>
            <a:r>
              <a:rPr lang="en-US" sz="3236" b="1">
                <a:solidFill>
                  <a:srgbClr val="000000"/>
                </a:solidFill>
                <a:latin typeface="Amazing Grotesk Semi-Bold"/>
                <a:ea typeface="Amazing Grotesk Semi-Bold"/>
                <a:cs typeface="Amazing Grotesk Semi-Bold"/>
                <a:sym typeface="Amazing Grotesk Semi-Bold"/>
              </a:rPr>
              <a:t>What </a:t>
            </a:r>
            <a:r>
              <a:rPr lang="en-US" sz="3236" b="1">
                <a:solidFill>
                  <a:srgbClr val="066999"/>
                </a:solidFill>
                <a:latin typeface="Amazing Grotesk Semi-Bold"/>
                <a:ea typeface="Amazing Grotesk Semi-Bold"/>
                <a:cs typeface="Amazing Grotesk Semi-Bold"/>
                <a:sym typeface="Amazing Grotesk Semi-Bold"/>
              </a:rPr>
              <a:t>journey</a:t>
            </a:r>
            <a:r>
              <a:rPr lang="en-US" sz="3236" b="1">
                <a:solidFill>
                  <a:srgbClr val="000000"/>
                </a:solidFill>
                <a:latin typeface="Amazing Grotesk Semi-Bold"/>
                <a:ea typeface="Amazing Grotesk Semi-Bold"/>
                <a:cs typeface="Amazing Grotesk Semi-Bold"/>
                <a:sym typeface="Amazing Grotesk Semi-Bold"/>
              </a:rPr>
              <a:t> did it </a:t>
            </a:r>
          </a:p>
          <a:p>
            <a:pPr algn="l">
              <a:lnSpc>
                <a:spcPts val="4531"/>
              </a:lnSpc>
            </a:pPr>
            <a:r>
              <a:rPr lang="en-US" sz="3236" b="1">
                <a:solidFill>
                  <a:srgbClr val="000000"/>
                </a:solidFill>
                <a:latin typeface="Amazing Grotesk Semi-Bold"/>
                <a:ea typeface="Amazing Grotesk Semi-Bold"/>
                <a:cs typeface="Amazing Grotesk Semi-Bold"/>
                <a:sym typeface="Amazing Grotesk Semi-Bold"/>
              </a:rPr>
              <a:t>make to arrive</a:t>
            </a:r>
          </a:p>
          <a:p>
            <a:pPr algn="l">
              <a:lnSpc>
                <a:spcPts val="4531"/>
              </a:lnSpc>
            </a:pPr>
            <a:r>
              <a:rPr lang="en-US" sz="3236" b="1">
                <a:solidFill>
                  <a:srgbClr val="000000"/>
                </a:solidFill>
                <a:latin typeface="Amazing Grotesk Semi-Bold"/>
                <a:ea typeface="Amazing Grotesk Semi-Bold"/>
                <a:cs typeface="Amazing Grotesk Semi-Bold"/>
                <a:sym typeface="Amazing Grotesk Semi-Bold"/>
              </a:rPr>
              <a:t>in Ipswich? </a:t>
            </a:r>
          </a:p>
          <a:p>
            <a:pPr algn="l">
              <a:lnSpc>
                <a:spcPts val="4531"/>
              </a:lnSpc>
              <a:spcBef>
                <a:spcPct val="0"/>
              </a:spcBef>
            </a:pPr>
            <a:r>
              <a:rPr lang="en-US" sz="3236" b="1">
                <a:solidFill>
                  <a:srgbClr val="000000"/>
                </a:solidFill>
                <a:latin typeface="Amazing Grotesk Semi-Bold"/>
                <a:ea typeface="Amazing Grotesk Semi-Bold"/>
                <a:cs typeface="Amazing Grotesk Semi-Bold"/>
                <a:sym typeface="Amazing Grotesk Semi-Bold"/>
              </a:rPr>
              <a:t> </a:t>
            </a:r>
          </a:p>
        </p:txBody>
      </p:sp>
      <p:grpSp>
        <p:nvGrpSpPr>
          <p:cNvPr id="6" name="Group 6"/>
          <p:cNvGrpSpPr/>
          <p:nvPr/>
        </p:nvGrpSpPr>
        <p:grpSpPr>
          <a:xfrm>
            <a:off x="522320" y="287670"/>
            <a:ext cx="3683677" cy="811897"/>
            <a:chOff x="0" y="33931"/>
            <a:chExt cx="4911569" cy="1082530"/>
          </a:xfrm>
        </p:grpSpPr>
        <p:sp>
          <p:nvSpPr>
            <p:cNvPr id="7" name="TextBox 7"/>
            <p:cNvSpPr txBox="1"/>
            <p:nvPr/>
          </p:nvSpPr>
          <p:spPr>
            <a:xfrm>
              <a:off x="0" y="101600"/>
              <a:ext cx="4911569" cy="1014861"/>
            </a:xfrm>
            <a:prstGeom prst="rect">
              <a:avLst/>
            </a:prstGeom>
          </p:spPr>
          <p:txBody>
            <a:bodyPr lIns="0" tIns="0" rIns="0" bIns="0" rtlCol="0" anchor="t">
              <a:spAutoFit/>
            </a:bodyPr>
            <a:lstStyle/>
            <a:p>
              <a:pPr algn="l">
                <a:lnSpc>
                  <a:spcPts val="4957"/>
                </a:lnSpc>
              </a:pPr>
              <a:r>
                <a:rPr lang="en-US" sz="5164" b="1">
                  <a:solidFill>
                    <a:srgbClr val="066999"/>
                  </a:solidFill>
                  <a:latin typeface="Avenir Bold"/>
                  <a:ea typeface="Avenir Bold"/>
                  <a:cs typeface="Avenir Bold"/>
                  <a:sym typeface="Avenir Bold"/>
                </a:rPr>
                <a:t>Critical Eye</a:t>
              </a:r>
            </a:p>
          </p:txBody>
        </p:sp>
        <p:sp>
          <p:nvSpPr>
            <p:cNvPr id="8" name="Freeform 8"/>
            <p:cNvSpPr/>
            <p:nvPr/>
          </p:nvSpPr>
          <p:spPr>
            <a:xfrm>
              <a:off x="1371015" y="33931"/>
              <a:ext cx="508868" cy="283058"/>
            </a:xfrm>
            <a:custGeom>
              <a:avLst/>
              <a:gdLst/>
              <a:ahLst/>
              <a:cxnLst/>
              <a:rect l="l" t="t" r="r" b="b"/>
              <a:pathLst>
                <a:path w="508868" h="283058">
                  <a:moveTo>
                    <a:pt x="0" y="0"/>
                  </a:moveTo>
                  <a:lnTo>
                    <a:pt x="508868" y="0"/>
                  </a:lnTo>
                  <a:lnTo>
                    <a:pt x="508868" y="283058"/>
                  </a:lnTo>
                  <a:lnTo>
                    <a:pt x="0" y="2830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sp>
        <p:nvSpPr>
          <p:cNvPr id="9" name="Freeform 9"/>
          <p:cNvSpPr/>
          <p:nvPr/>
        </p:nvSpPr>
        <p:spPr>
          <a:xfrm>
            <a:off x="4001442" y="3023823"/>
            <a:ext cx="5464624" cy="4092230"/>
          </a:xfrm>
          <a:custGeom>
            <a:avLst/>
            <a:gdLst/>
            <a:ahLst/>
            <a:cxnLst/>
            <a:rect l="l" t="t" r="r" b="b"/>
            <a:pathLst>
              <a:path w="5464624" h="4092230">
                <a:moveTo>
                  <a:pt x="0" y="0"/>
                </a:moveTo>
                <a:lnTo>
                  <a:pt x="5464623" y="0"/>
                </a:lnTo>
                <a:lnTo>
                  <a:pt x="5464623" y="4092230"/>
                </a:lnTo>
                <a:lnTo>
                  <a:pt x="0" y="4092230"/>
                </a:lnTo>
                <a:lnTo>
                  <a:pt x="0" y="0"/>
                </a:lnTo>
                <a:close/>
              </a:path>
            </a:pathLst>
          </a:custGeom>
          <a:blipFill>
            <a:blip r:embed="rId4"/>
            <a:stretch>
              <a:fillRect l="-2468" t="-4006" r="-15115" b="-13757"/>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3346993" y="-1046475"/>
            <a:ext cx="13294298" cy="1329429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Freeform 5"/>
          <p:cNvSpPr/>
          <p:nvPr/>
        </p:nvSpPr>
        <p:spPr>
          <a:xfrm>
            <a:off x="374633" y="2755878"/>
            <a:ext cx="7134871" cy="4234345"/>
          </a:xfrm>
          <a:custGeom>
            <a:avLst/>
            <a:gdLst/>
            <a:ahLst/>
            <a:cxnLst/>
            <a:rect l="l" t="t" r="r" b="b"/>
            <a:pathLst>
              <a:path w="7134871" h="4234345">
                <a:moveTo>
                  <a:pt x="0" y="0"/>
                </a:moveTo>
                <a:lnTo>
                  <a:pt x="7134870" y="0"/>
                </a:lnTo>
                <a:lnTo>
                  <a:pt x="7134870" y="4234345"/>
                </a:lnTo>
                <a:lnTo>
                  <a:pt x="0" y="4234345"/>
                </a:lnTo>
                <a:lnTo>
                  <a:pt x="0" y="0"/>
                </a:lnTo>
                <a:close/>
              </a:path>
            </a:pathLst>
          </a:custGeom>
          <a:blipFill>
            <a:blip r:embed="rId2"/>
            <a:stretch>
              <a:fillRect l="-6520" t="-12559" r="-2952" b="-25787"/>
            </a:stretch>
          </a:blipFill>
        </p:spPr>
        <p:txBody>
          <a:bodyPr/>
          <a:lstStyle/>
          <a:p>
            <a:endParaRPr lang="en-GB"/>
          </a:p>
        </p:txBody>
      </p:sp>
      <p:sp>
        <p:nvSpPr>
          <p:cNvPr id="6" name="TextBox 6"/>
          <p:cNvSpPr txBox="1"/>
          <p:nvPr/>
        </p:nvSpPr>
        <p:spPr>
          <a:xfrm>
            <a:off x="374633" y="219888"/>
            <a:ext cx="6781571" cy="1007725"/>
          </a:xfrm>
          <a:prstGeom prst="rect">
            <a:avLst/>
          </a:prstGeom>
        </p:spPr>
        <p:txBody>
          <a:bodyPr lIns="0" tIns="0" rIns="0" bIns="0" rtlCol="0" anchor="t">
            <a:spAutoFit/>
          </a:bodyPr>
          <a:lstStyle/>
          <a:p>
            <a:pPr algn="l">
              <a:lnSpc>
                <a:spcPts val="7981"/>
              </a:lnSpc>
            </a:pPr>
            <a:r>
              <a:rPr lang="en-US" sz="5700" b="1">
                <a:solidFill>
                  <a:srgbClr val="000000"/>
                </a:solidFill>
                <a:latin typeface="Amazing Grotesk Semi-Bold"/>
                <a:ea typeface="Amazing Grotesk Semi-Bold"/>
                <a:cs typeface="Amazing Grotesk Semi-Bold"/>
                <a:sym typeface="Amazing Grotesk Semi-Bold"/>
              </a:rPr>
              <a:t>Anubis Sculpture</a:t>
            </a:r>
          </a:p>
        </p:txBody>
      </p:sp>
      <p:sp>
        <p:nvSpPr>
          <p:cNvPr id="7" name="TextBox 7"/>
          <p:cNvSpPr txBox="1"/>
          <p:nvPr/>
        </p:nvSpPr>
        <p:spPr>
          <a:xfrm>
            <a:off x="374633" y="1424336"/>
            <a:ext cx="1418316" cy="291973"/>
          </a:xfrm>
          <a:prstGeom prst="rect">
            <a:avLst/>
          </a:prstGeom>
        </p:spPr>
        <p:txBody>
          <a:bodyPr lIns="0" tIns="0" rIns="0" bIns="0" rtlCol="0" anchor="t">
            <a:spAutoFit/>
          </a:bodyPr>
          <a:lstStyle/>
          <a:p>
            <a:pPr algn="l">
              <a:lnSpc>
                <a:spcPts val="2281"/>
              </a:lnSpc>
            </a:pPr>
            <a:r>
              <a:rPr lang="en-US" sz="1629" b="1">
                <a:solidFill>
                  <a:srgbClr val="000000"/>
                </a:solidFill>
                <a:latin typeface="Amazing Grotesk Semi-Bold"/>
                <a:ea typeface="Amazing Grotesk Semi-Bold"/>
                <a:cs typeface="Amazing Grotesk Semi-Bold"/>
                <a:sym typeface="Amazing Grotesk Semi-Bold"/>
              </a:rPr>
              <a:t>Late Period</a:t>
            </a:r>
          </a:p>
        </p:txBody>
      </p:sp>
      <p:sp>
        <p:nvSpPr>
          <p:cNvPr id="8" name="TextBox 8"/>
          <p:cNvSpPr txBox="1"/>
          <p:nvPr/>
        </p:nvSpPr>
        <p:spPr>
          <a:xfrm>
            <a:off x="7453308" y="155658"/>
            <a:ext cx="2123154" cy="366586"/>
          </a:xfrm>
          <a:prstGeom prst="rect">
            <a:avLst/>
          </a:prstGeom>
        </p:spPr>
        <p:txBody>
          <a:bodyPr lIns="0" tIns="0" rIns="0" bIns="0" rtlCol="0" anchor="t">
            <a:spAutoFit/>
          </a:bodyPr>
          <a:lstStyle/>
          <a:p>
            <a:pPr algn="l">
              <a:lnSpc>
                <a:spcPts val="2933"/>
              </a:lnSpc>
            </a:pPr>
            <a:r>
              <a:rPr lang="en-US" sz="2095">
                <a:solidFill>
                  <a:srgbClr val="532F64"/>
                </a:solidFill>
                <a:latin typeface="Tenor Sans"/>
                <a:ea typeface="Tenor Sans"/>
                <a:cs typeface="Tenor Sans"/>
                <a:sym typeface="Tenor Sans"/>
              </a:rPr>
              <a:t>Journeys Gallery</a:t>
            </a:r>
          </a:p>
        </p:txBody>
      </p:sp>
      <p:sp>
        <p:nvSpPr>
          <p:cNvPr id="9" name="TextBox 9"/>
          <p:cNvSpPr txBox="1"/>
          <p:nvPr/>
        </p:nvSpPr>
        <p:spPr>
          <a:xfrm>
            <a:off x="374633" y="1179988"/>
            <a:ext cx="1418316" cy="291973"/>
          </a:xfrm>
          <a:prstGeom prst="rect">
            <a:avLst/>
          </a:prstGeom>
        </p:spPr>
        <p:txBody>
          <a:bodyPr lIns="0" tIns="0" rIns="0" bIns="0" rtlCol="0" anchor="t">
            <a:spAutoFit/>
          </a:bodyPr>
          <a:lstStyle/>
          <a:p>
            <a:pPr algn="l">
              <a:lnSpc>
                <a:spcPts val="2281"/>
              </a:lnSpc>
            </a:pPr>
            <a:r>
              <a:rPr lang="en-US" sz="1629" b="1">
                <a:solidFill>
                  <a:srgbClr val="000000"/>
                </a:solidFill>
                <a:latin typeface="Amazing Grotesk Semi-Bold"/>
                <a:ea typeface="Amazing Grotesk Semi-Bold"/>
                <a:cs typeface="Amazing Grotesk Semi-Bold"/>
                <a:sym typeface="Amazing Grotesk Semi-Bold"/>
              </a:rPr>
              <a:t>664-332 BCE</a:t>
            </a:r>
          </a:p>
        </p:txBody>
      </p:sp>
      <p:sp>
        <p:nvSpPr>
          <p:cNvPr id="10" name="TextBox 10"/>
          <p:cNvSpPr txBox="1"/>
          <p:nvPr/>
        </p:nvSpPr>
        <p:spPr>
          <a:xfrm>
            <a:off x="374633" y="1955006"/>
            <a:ext cx="3567435" cy="1535069"/>
          </a:xfrm>
          <a:prstGeom prst="rect">
            <a:avLst/>
          </a:prstGeom>
        </p:spPr>
        <p:txBody>
          <a:bodyPr lIns="0" tIns="0" rIns="0" bIns="0" rtlCol="0" anchor="t">
            <a:spAutoFit/>
          </a:bodyPr>
          <a:lstStyle/>
          <a:p>
            <a:pPr algn="l">
              <a:lnSpc>
                <a:spcPts val="3064"/>
              </a:lnSpc>
            </a:pPr>
            <a:r>
              <a:rPr lang="en-US" sz="2189">
                <a:solidFill>
                  <a:srgbClr val="000000"/>
                </a:solidFill>
                <a:latin typeface="Amazing Grotesk"/>
                <a:ea typeface="Amazing Grotesk"/>
                <a:cs typeface="Amazing Grotesk"/>
                <a:sym typeface="Amazing Grotesk"/>
              </a:rPr>
              <a:t>Anubis (or Anpu) was the jackal-headed god</a:t>
            </a:r>
          </a:p>
          <a:p>
            <a:pPr algn="l">
              <a:lnSpc>
                <a:spcPts val="3064"/>
              </a:lnSpc>
            </a:pPr>
            <a:r>
              <a:rPr lang="en-US" sz="2189">
                <a:solidFill>
                  <a:srgbClr val="000000"/>
                </a:solidFill>
                <a:latin typeface="Amazing Grotesk"/>
                <a:ea typeface="Amazing Grotesk"/>
                <a:cs typeface="Amazing Grotesk"/>
                <a:sym typeface="Amazing Grotesk"/>
              </a:rPr>
              <a:t>of mummification and a guide to the underworld.</a:t>
            </a:r>
          </a:p>
        </p:txBody>
      </p:sp>
      <p:sp>
        <p:nvSpPr>
          <p:cNvPr id="11" name="TextBox 11"/>
          <p:cNvSpPr txBox="1"/>
          <p:nvPr/>
        </p:nvSpPr>
        <p:spPr>
          <a:xfrm>
            <a:off x="521011" y="6846411"/>
            <a:ext cx="1876869" cy="249523"/>
          </a:xfrm>
          <a:prstGeom prst="rect">
            <a:avLst/>
          </a:prstGeom>
        </p:spPr>
        <p:txBody>
          <a:bodyPr lIns="0" tIns="0" rIns="0" bIns="0" rtlCol="0" anchor="t">
            <a:spAutoFit/>
          </a:bodyPr>
          <a:lstStyle/>
          <a:p>
            <a:pPr algn="ctr">
              <a:lnSpc>
                <a:spcPts val="2022"/>
              </a:lnSpc>
            </a:pPr>
            <a:r>
              <a:rPr lang="en-US" sz="1444" b="1">
                <a:solidFill>
                  <a:srgbClr val="5D337B"/>
                </a:solidFill>
                <a:latin typeface="Amazing Grotesk Semi-Bold"/>
                <a:ea typeface="Amazing Grotesk Semi-Bold"/>
                <a:cs typeface="Amazing Grotesk Semi-Bold"/>
                <a:sym typeface="Amazing Grotesk Semi-Bold"/>
              </a:rPr>
              <a:t>IPSMG:R.1921.89.58</a:t>
            </a:r>
          </a:p>
        </p:txBody>
      </p:sp>
      <p:sp>
        <p:nvSpPr>
          <p:cNvPr id="12" name="TextBox 12"/>
          <p:cNvSpPr txBox="1"/>
          <p:nvPr/>
        </p:nvSpPr>
        <p:spPr>
          <a:xfrm>
            <a:off x="6737341" y="1955006"/>
            <a:ext cx="2618439" cy="4202069"/>
          </a:xfrm>
          <a:prstGeom prst="rect">
            <a:avLst/>
          </a:prstGeom>
        </p:spPr>
        <p:txBody>
          <a:bodyPr lIns="0" tIns="0" rIns="0" bIns="0" rtlCol="0" anchor="t">
            <a:spAutoFit/>
          </a:bodyPr>
          <a:lstStyle/>
          <a:p>
            <a:pPr algn="l">
              <a:lnSpc>
                <a:spcPts val="3064"/>
              </a:lnSpc>
              <a:spcBef>
                <a:spcPct val="0"/>
              </a:spcBef>
            </a:pPr>
            <a:r>
              <a:rPr lang="en-US" sz="2189">
                <a:solidFill>
                  <a:srgbClr val="000000"/>
                </a:solidFill>
                <a:latin typeface="Amazing Grotesk"/>
                <a:ea typeface="Amazing Grotesk"/>
                <a:cs typeface="Amazing Grotesk"/>
                <a:sym typeface="Amazing Grotesk"/>
              </a:rPr>
              <a:t>This wooden sculpture is painted black as a sign of rebirth, and Anubis is shown as a full animal - a watchdog in the tomb; alert and ready to keep the soul safe from harm.</a:t>
            </a:r>
          </a:p>
        </p:txBody>
      </p:sp>
      <p:sp>
        <p:nvSpPr>
          <p:cNvPr id="13" name="TextBox 13"/>
          <p:cNvSpPr txBox="1"/>
          <p:nvPr/>
        </p:nvSpPr>
        <p:spPr>
          <a:xfrm>
            <a:off x="374633" y="3590925"/>
            <a:ext cx="4048988" cy="1535069"/>
          </a:xfrm>
          <a:prstGeom prst="rect">
            <a:avLst/>
          </a:prstGeom>
        </p:spPr>
        <p:txBody>
          <a:bodyPr lIns="0" tIns="0" rIns="0" bIns="0" rtlCol="0" anchor="t">
            <a:spAutoFit/>
          </a:bodyPr>
          <a:lstStyle/>
          <a:p>
            <a:pPr algn="l">
              <a:lnSpc>
                <a:spcPts val="3064"/>
              </a:lnSpc>
              <a:spcBef>
                <a:spcPct val="0"/>
              </a:spcBef>
            </a:pPr>
            <a:r>
              <a:rPr lang="en-US" sz="2189">
                <a:solidFill>
                  <a:srgbClr val="000000"/>
                </a:solidFill>
                <a:latin typeface="Amazing Grotesk"/>
                <a:ea typeface="Amazing Grotesk"/>
                <a:cs typeface="Amazing Grotesk"/>
                <a:sym typeface="Amazing Grotesk"/>
              </a:rPr>
              <a:t>Dogs and jackals often patrolled the desert cemeteries, so were thought of as protectors of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2738189"/>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870831" y="1133827"/>
            <a:ext cx="8622409" cy="1754797"/>
          </a:xfrm>
          <a:prstGeom prst="rect">
            <a:avLst/>
          </a:prstGeom>
        </p:spPr>
        <p:txBody>
          <a:bodyPr lIns="0" tIns="0" rIns="0" bIns="0" rtlCol="0" anchor="t">
            <a:spAutoFit/>
          </a:bodyPr>
          <a:lstStyle/>
          <a:p>
            <a:pPr algn="l">
              <a:lnSpc>
                <a:spcPts val="4603"/>
              </a:lnSpc>
              <a:spcBef>
                <a:spcPct val="0"/>
              </a:spcBef>
            </a:pPr>
            <a:r>
              <a:rPr lang="en-US" sz="3288" b="1">
                <a:solidFill>
                  <a:srgbClr val="000000"/>
                </a:solidFill>
                <a:latin typeface="Amazing Grotesk Semi-Bold"/>
                <a:ea typeface="Amazing Grotesk Semi-Bold"/>
                <a:cs typeface="Amazing Grotesk Semi-Bold"/>
                <a:sym typeface="Amazing Grotesk Semi-Bold"/>
              </a:rPr>
              <a:t>Much more than a beautiful decoration, this figure is </a:t>
            </a:r>
            <a:r>
              <a:rPr lang="en-US" sz="3288" b="1">
                <a:solidFill>
                  <a:srgbClr val="066999"/>
                </a:solidFill>
                <a:latin typeface="Amazing Grotesk Semi-Bold"/>
                <a:ea typeface="Amazing Grotesk Semi-Bold"/>
                <a:cs typeface="Amazing Grotesk Semi-Bold"/>
                <a:sym typeface="Amazing Grotesk Semi-Bold"/>
              </a:rPr>
              <a:t>sacred</a:t>
            </a:r>
            <a:r>
              <a:rPr lang="en-US" sz="3288" b="1">
                <a:solidFill>
                  <a:srgbClr val="000000"/>
                </a:solidFill>
                <a:latin typeface="Amazing Grotesk Semi-Bold"/>
                <a:ea typeface="Amazing Grotesk Semi-Bold"/>
                <a:cs typeface="Amazing Grotesk Semi-Bold"/>
                <a:sym typeface="Amazing Grotesk Semi-Bold"/>
              </a:rPr>
              <a:t> and linked with </a:t>
            </a:r>
            <a:r>
              <a:rPr lang="en-US" sz="3288" b="1">
                <a:solidFill>
                  <a:srgbClr val="066999"/>
                </a:solidFill>
                <a:latin typeface="Amazing Grotesk Semi-Bold"/>
                <a:ea typeface="Amazing Grotesk Semi-Bold"/>
                <a:cs typeface="Amazing Grotesk Semi-Bold"/>
                <a:sym typeface="Amazing Grotesk Semi-Bold"/>
              </a:rPr>
              <a:t>protection</a:t>
            </a:r>
            <a:r>
              <a:rPr lang="en-US" sz="3288" b="1">
                <a:solidFill>
                  <a:srgbClr val="000000"/>
                </a:solidFill>
                <a:latin typeface="Amazing Grotesk Semi-Bold"/>
                <a:ea typeface="Amazing Grotesk Semi-Bold"/>
                <a:cs typeface="Amazing Grotesk Semi-Bold"/>
                <a:sym typeface="Amazing Grotesk Semi-Bold"/>
              </a:rPr>
              <a:t> and </a:t>
            </a:r>
            <a:r>
              <a:rPr lang="en-US" sz="3288" b="1">
                <a:solidFill>
                  <a:srgbClr val="066999"/>
                </a:solidFill>
                <a:latin typeface="Amazing Grotesk Semi-Bold"/>
                <a:ea typeface="Amazing Grotesk Semi-Bold"/>
                <a:cs typeface="Amazing Grotesk Semi-Bold"/>
                <a:sym typeface="Amazing Grotesk Semi-Bold"/>
              </a:rPr>
              <a:t>justice</a:t>
            </a:r>
            <a:r>
              <a:rPr lang="en-US" sz="3288" b="1">
                <a:solidFill>
                  <a:srgbClr val="000000"/>
                </a:solidFill>
                <a:latin typeface="Amazing Grotesk Semi-Bold"/>
                <a:ea typeface="Amazing Grotesk Semi-Bold"/>
                <a:cs typeface="Amazing Grotesk Semi-Bold"/>
                <a:sym typeface="Amazing Grotesk Semi-Bold"/>
              </a:rPr>
              <a:t>.</a:t>
            </a:r>
          </a:p>
        </p:txBody>
      </p:sp>
      <p:sp>
        <p:nvSpPr>
          <p:cNvPr id="9" name="Freeform 9"/>
          <p:cNvSpPr/>
          <p:nvPr/>
        </p:nvSpPr>
        <p:spPr>
          <a:xfrm>
            <a:off x="2072311" y="3080855"/>
            <a:ext cx="7134871" cy="4234345"/>
          </a:xfrm>
          <a:custGeom>
            <a:avLst/>
            <a:gdLst/>
            <a:ahLst/>
            <a:cxnLst/>
            <a:rect l="l" t="t" r="r" b="b"/>
            <a:pathLst>
              <a:path w="7134871" h="4234345">
                <a:moveTo>
                  <a:pt x="0" y="0"/>
                </a:moveTo>
                <a:lnTo>
                  <a:pt x="7134871" y="0"/>
                </a:lnTo>
                <a:lnTo>
                  <a:pt x="7134871" y="4234345"/>
                </a:lnTo>
                <a:lnTo>
                  <a:pt x="0" y="4234345"/>
                </a:lnTo>
                <a:lnTo>
                  <a:pt x="0" y="0"/>
                </a:lnTo>
                <a:close/>
              </a:path>
            </a:pathLst>
          </a:custGeom>
          <a:blipFill>
            <a:blip r:embed="rId2"/>
            <a:stretch>
              <a:fillRect l="-6520" t="-12559" r="-2952" b="-25787"/>
            </a:stretch>
          </a:blipFill>
        </p:spPr>
        <p:txBody>
          <a:bodyPr/>
          <a:lstStyle/>
          <a:p>
            <a:endParaRPr lang="en-GB"/>
          </a:p>
        </p:txBody>
      </p:sp>
      <p:sp>
        <p:nvSpPr>
          <p:cNvPr id="10" name="TextBox 10"/>
          <p:cNvSpPr txBox="1"/>
          <p:nvPr/>
        </p:nvSpPr>
        <p:spPr>
          <a:xfrm>
            <a:off x="870831" y="3202498"/>
            <a:ext cx="4549477" cy="2299216"/>
          </a:xfrm>
          <a:prstGeom prst="rect">
            <a:avLst/>
          </a:prstGeom>
        </p:spPr>
        <p:txBody>
          <a:bodyPr lIns="0" tIns="0" rIns="0" bIns="0" rtlCol="0" anchor="t">
            <a:spAutoFit/>
          </a:bodyPr>
          <a:lstStyle/>
          <a:p>
            <a:pPr algn="l">
              <a:lnSpc>
                <a:spcPts val="4521"/>
              </a:lnSpc>
              <a:spcBef>
                <a:spcPct val="0"/>
              </a:spcBef>
            </a:pPr>
            <a:r>
              <a:rPr lang="en-US" sz="3229" b="1">
                <a:solidFill>
                  <a:srgbClr val="000000"/>
                </a:solidFill>
                <a:latin typeface="Amazing Grotesk Semi-Bold"/>
                <a:ea typeface="Amazing Grotesk Semi-Bold"/>
                <a:cs typeface="Amazing Grotesk Semi-Bold"/>
                <a:sym typeface="Amazing Grotesk Semi-Bold"/>
              </a:rPr>
              <a:t>Anubis is a watchdog for the dead, but </a:t>
            </a:r>
            <a:r>
              <a:rPr lang="en-US" sz="3229" b="1">
                <a:solidFill>
                  <a:srgbClr val="066999"/>
                </a:solidFill>
                <a:latin typeface="Amazing Grotesk Semi-Bold"/>
                <a:ea typeface="Amazing Grotesk Semi-Bold"/>
                <a:cs typeface="Amazing Grotesk Semi-Bold"/>
                <a:sym typeface="Amazing Grotesk Semi-Bold"/>
              </a:rPr>
              <a:t>who does he protect</a:t>
            </a:r>
            <a:r>
              <a:rPr lang="en-US" sz="3229" b="1">
                <a:solidFill>
                  <a:srgbClr val="000000"/>
                </a:solidFill>
                <a:latin typeface="Amazing Grotesk Semi-Bold"/>
                <a:ea typeface="Amazing Grotesk Semi-Bold"/>
                <a:cs typeface="Amazing Grotesk Semi-Bold"/>
                <a:sym typeface="Amazing Grotesk Semi-Bold"/>
              </a:rPr>
              <a:t> now, in Ipswich?</a:t>
            </a:r>
          </a:p>
        </p:txBody>
      </p:sp>
      <p:grpSp>
        <p:nvGrpSpPr>
          <p:cNvPr id="11" name="Group 6">
            <a:extLst>
              <a:ext uri="{FF2B5EF4-FFF2-40B4-BE49-F238E27FC236}">
                <a16:creationId xmlns:a16="http://schemas.microsoft.com/office/drawing/2014/main" id="{AB0ED7E4-8D8C-A2B5-20C3-3608EEA67EB3}"/>
              </a:ext>
            </a:extLst>
          </p:cNvPr>
          <p:cNvGrpSpPr/>
          <p:nvPr/>
        </p:nvGrpSpPr>
        <p:grpSpPr>
          <a:xfrm>
            <a:off x="522320" y="287670"/>
            <a:ext cx="3683677" cy="811897"/>
            <a:chOff x="0" y="33931"/>
            <a:chExt cx="4911569" cy="1082530"/>
          </a:xfrm>
        </p:grpSpPr>
        <p:sp>
          <p:nvSpPr>
            <p:cNvPr id="12" name="TextBox 7">
              <a:extLst>
                <a:ext uri="{FF2B5EF4-FFF2-40B4-BE49-F238E27FC236}">
                  <a16:creationId xmlns:a16="http://schemas.microsoft.com/office/drawing/2014/main" id="{536CA0F9-01AD-39A6-6534-1AAF8256CDF5}"/>
                </a:ext>
              </a:extLst>
            </p:cNvPr>
            <p:cNvSpPr txBox="1"/>
            <p:nvPr/>
          </p:nvSpPr>
          <p:spPr>
            <a:xfrm>
              <a:off x="0" y="101600"/>
              <a:ext cx="4911569" cy="1014861"/>
            </a:xfrm>
            <a:prstGeom prst="rect">
              <a:avLst/>
            </a:prstGeom>
          </p:spPr>
          <p:txBody>
            <a:bodyPr lIns="0" tIns="0" rIns="0" bIns="0" rtlCol="0" anchor="t">
              <a:spAutoFit/>
            </a:bodyPr>
            <a:lstStyle/>
            <a:p>
              <a:pPr algn="l">
                <a:lnSpc>
                  <a:spcPts val="4957"/>
                </a:lnSpc>
              </a:pPr>
              <a:r>
                <a:rPr lang="en-US" sz="5164" b="1">
                  <a:solidFill>
                    <a:srgbClr val="066999"/>
                  </a:solidFill>
                  <a:latin typeface="Avenir Bold"/>
                  <a:ea typeface="Avenir Bold"/>
                  <a:cs typeface="Avenir Bold"/>
                  <a:sym typeface="Avenir Bold"/>
                </a:rPr>
                <a:t>Critical Eye</a:t>
              </a:r>
            </a:p>
          </p:txBody>
        </p:sp>
        <p:sp>
          <p:nvSpPr>
            <p:cNvPr id="13" name="Freeform 8">
              <a:extLst>
                <a:ext uri="{FF2B5EF4-FFF2-40B4-BE49-F238E27FC236}">
                  <a16:creationId xmlns:a16="http://schemas.microsoft.com/office/drawing/2014/main" id="{3B33DD6C-EA11-E253-8B8E-1CEF7C3877C8}"/>
                </a:ext>
              </a:extLst>
            </p:cNvPr>
            <p:cNvSpPr/>
            <p:nvPr/>
          </p:nvSpPr>
          <p:spPr>
            <a:xfrm>
              <a:off x="1371015" y="33931"/>
              <a:ext cx="508868" cy="283058"/>
            </a:xfrm>
            <a:custGeom>
              <a:avLst/>
              <a:gdLst/>
              <a:ahLst/>
              <a:cxnLst/>
              <a:rect l="l" t="t" r="r" b="b"/>
              <a:pathLst>
                <a:path w="508868" h="283058">
                  <a:moveTo>
                    <a:pt x="0" y="0"/>
                  </a:moveTo>
                  <a:lnTo>
                    <a:pt x="508868" y="0"/>
                  </a:lnTo>
                  <a:lnTo>
                    <a:pt x="508868" y="283058"/>
                  </a:lnTo>
                  <a:lnTo>
                    <a:pt x="0" y="2830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636925" y="-2932037"/>
            <a:ext cx="12915367" cy="1291536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Freeform 5"/>
          <p:cNvSpPr/>
          <p:nvPr/>
        </p:nvSpPr>
        <p:spPr>
          <a:xfrm rot="-5400000" flipV="1">
            <a:off x="-1338493" y="2448607"/>
            <a:ext cx="7315200" cy="2154081"/>
          </a:xfrm>
          <a:custGeom>
            <a:avLst/>
            <a:gdLst/>
            <a:ahLst/>
            <a:cxnLst/>
            <a:rect l="l" t="t" r="r" b="b"/>
            <a:pathLst>
              <a:path w="7315200" h="2154081">
                <a:moveTo>
                  <a:pt x="0" y="2154080"/>
                </a:moveTo>
                <a:lnTo>
                  <a:pt x="7315200" y="2154080"/>
                </a:lnTo>
                <a:lnTo>
                  <a:pt x="7315200" y="0"/>
                </a:lnTo>
                <a:lnTo>
                  <a:pt x="0" y="0"/>
                </a:lnTo>
                <a:lnTo>
                  <a:pt x="0" y="2154080"/>
                </a:lnTo>
                <a:close/>
              </a:path>
            </a:pathLst>
          </a:custGeom>
          <a:blipFill>
            <a:blip r:embed="rId2"/>
            <a:stretch>
              <a:fillRect l="-2730" t="-61874" r="-380" b="-71856"/>
            </a:stretch>
          </a:blipFill>
        </p:spPr>
        <p:txBody>
          <a:bodyPr/>
          <a:lstStyle/>
          <a:p>
            <a:endParaRPr lang="en-GB"/>
          </a:p>
        </p:txBody>
      </p:sp>
      <p:sp>
        <p:nvSpPr>
          <p:cNvPr id="6" name="TextBox 6"/>
          <p:cNvSpPr txBox="1"/>
          <p:nvPr/>
        </p:nvSpPr>
        <p:spPr>
          <a:xfrm>
            <a:off x="3298665" y="306485"/>
            <a:ext cx="5033169" cy="1015565"/>
          </a:xfrm>
          <a:prstGeom prst="rect">
            <a:avLst/>
          </a:prstGeom>
        </p:spPr>
        <p:txBody>
          <a:bodyPr lIns="0" tIns="0" rIns="0" bIns="0" rtlCol="0" anchor="t">
            <a:spAutoFit/>
          </a:bodyPr>
          <a:lstStyle/>
          <a:p>
            <a:pPr algn="ctr">
              <a:lnSpc>
                <a:spcPts val="8073"/>
              </a:lnSpc>
            </a:pPr>
            <a:r>
              <a:rPr lang="en-US" sz="5767" b="1">
                <a:solidFill>
                  <a:srgbClr val="000000"/>
                </a:solidFill>
                <a:latin typeface="Amazing Grotesk Semi-Bold"/>
                <a:ea typeface="Amazing Grotesk Semi-Bold"/>
                <a:cs typeface="Amazing Grotesk Semi-Bold"/>
                <a:sym typeface="Amazing Grotesk Semi-Bold"/>
              </a:rPr>
              <a:t>Painted Coffin</a:t>
            </a:r>
          </a:p>
        </p:txBody>
      </p:sp>
      <p:sp>
        <p:nvSpPr>
          <p:cNvPr id="7" name="TextBox 7"/>
          <p:cNvSpPr txBox="1"/>
          <p:nvPr/>
        </p:nvSpPr>
        <p:spPr>
          <a:xfrm>
            <a:off x="7552723" y="102228"/>
            <a:ext cx="2014025" cy="350192"/>
          </a:xfrm>
          <a:prstGeom prst="rect">
            <a:avLst/>
          </a:prstGeom>
        </p:spPr>
        <p:txBody>
          <a:bodyPr lIns="0" tIns="0" rIns="0" bIns="0" rtlCol="0" anchor="t">
            <a:spAutoFit/>
          </a:bodyPr>
          <a:lstStyle/>
          <a:p>
            <a:pPr algn="l">
              <a:lnSpc>
                <a:spcPts val="2782"/>
              </a:lnSpc>
            </a:pPr>
            <a:r>
              <a:rPr lang="en-US" sz="1987">
                <a:solidFill>
                  <a:srgbClr val="532F64"/>
                </a:solidFill>
                <a:latin typeface="Tenor Sans"/>
                <a:ea typeface="Tenor Sans"/>
                <a:cs typeface="Tenor Sans"/>
                <a:sym typeface="Tenor Sans"/>
              </a:rPr>
              <a:t>Journeys Gallery</a:t>
            </a:r>
          </a:p>
        </p:txBody>
      </p:sp>
      <p:sp>
        <p:nvSpPr>
          <p:cNvPr id="8" name="TextBox 8"/>
          <p:cNvSpPr txBox="1"/>
          <p:nvPr/>
        </p:nvSpPr>
        <p:spPr>
          <a:xfrm>
            <a:off x="2903720" y="6935041"/>
            <a:ext cx="1724377" cy="248206"/>
          </a:xfrm>
          <a:prstGeom prst="rect">
            <a:avLst/>
          </a:prstGeom>
        </p:spPr>
        <p:txBody>
          <a:bodyPr lIns="0" tIns="0" rIns="0" bIns="0" rtlCol="0" anchor="t">
            <a:spAutoFit/>
          </a:bodyPr>
          <a:lstStyle/>
          <a:p>
            <a:pPr algn="ctr">
              <a:lnSpc>
                <a:spcPts val="1918"/>
              </a:lnSpc>
            </a:pPr>
            <a:r>
              <a:rPr lang="en-US" sz="1370" b="1">
                <a:solidFill>
                  <a:srgbClr val="5D337B"/>
                </a:solidFill>
                <a:latin typeface="Amazing Grotesk Semi-Bold"/>
                <a:ea typeface="Amazing Grotesk Semi-Bold"/>
                <a:cs typeface="Amazing Grotesk Semi-Bold"/>
                <a:sym typeface="Amazing Grotesk Semi-Bold"/>
              </a:rPr>
              <a:t>IPSMG:R.1953.33</a:t>
            </a:r>
          </a:p>
        </p:txBody>
      </p:sp>
      <p:sp>
        <p:nvSpPr>
          <p:cNvPr id="9" name="TextBox 9"/>
          <p:cNvSpPr txBox="1"/>
          <p:nvPr/>
        </p:nvSpPr>
        <p:spPr>
          <a:xfrm>
            <a:off x="3324466" y="1834758"/>
            <a:ext cx="6121426" cy="1118044"/>
          </a:xfrm>
          <a:prstGeom prst="rect">
            <a:avLst/>
          </a:prstGeom>
        </p:spPr>
        <p:txBody>
          <a:bodyPr lIns="0" tIns="0" rIns="0" bIns="0" rtlCol="0" anchor="t">
            <a:spAutoFit/>
          </a:bodyPr>
          <a:lstStyle/>
          <a:p>
            <a:pPr algn="l">
              <a:lnSpc>
                <a:spcPts val="2950"/>
              </a:lnSpc>
            </a:pPr>
            <a:r>
              <a:rPr lang="en-US" sz="2107">
                <a:solidFill>
                  <a:srgbClr val="000000"/>
                </a:solidFill>
                <a:latin typeface="Amazing Grotesk"/>
                <a:ea typeface="Amazing Grotesk"/>
                <a:cs typeface="Amazing Grotesk"/>
                <a:sym typeface="Amazing Grotesk"/>
              </a:rPr>
              <a:t>This coffin is in the shape of a mummified person so that the soul has a protected body for the afterlife. </a:t>
            </a:r>
          </a:p>
        </p:txBody>
      </p:sp>
      <p:sp>
        <p:nvSpPr>
          <p:cNvPr id="10" name="TextBox 10"/>
          <p:cNvSpPr txBox="1"/>
          <p:nvPr/>
        </p:nvSpPr>
        <p:spPr>
          <a:xfrm>
            <a:off x="3324466" y="1126201"/>
            <a:ext cx="2390534" cy="282706"/>
          </a:xfrm>
          <a:prstGeom prst="rect">
            <a:avLst/>
          </a:prstGeom>
        </p:spPr>
        <p:txBody>
          <a:bodyPr wrap="square" lIns="0" tIns="0" rIns="0" bIns="0" rtlCol="0" anchor="t">
            <a:spAutoFit/>
          </a:bodyPr>
          <a:lstStyle/>
          <a:p>
            <a:pPr algn="l">
              <a:lnSpc>
                <a:spcPts val="2281"/>
              </a:lnSpc>
            </a:pPr>
            <a:r>
              <a:rPr lang="en-US" sz="1629" b="1">
                <a:solidFill>
                  <a:srgbClr val="000000"/>
                </a:solidFill>
                <a:latin typeface="Amazing Grotesk Semi-Bold"/>
                <a:ea typeface="Amazing Grotesk Semi-Bold"/>
                <a:cs typeface="Amazing Grotesk Semi-Bold"/>
                <a:sym typeface="Amazing Grotesk Semi-Bold"/>
              </a:rPr>
              <a:t>Late 21st Dynasty</a:t>
            </a:r>
          </a:p>
        </p:txBody>
      </p:sp>
      <p:sp>
        <p:nvSpPr>
          <p:cNvPr id="11" name="TextBox 11"/>
          <p:cNvSpPr txBox="1"/>
          <p:nvPr/>
        </p:nvSpPr>
        <p:spPr>
          <a:xfrm>
            <a:off x="3324466" y="1399001"/>
            <a:ext cx="2085734" cy="292031"/>
          </a:xfrm>
          <a:prstGeom prst="rect">
            <a:avLst/>
          </a:prstGeom>
        </p:spPr>
        <p:txBody>
          <a:bodyPr wrap="square" lIns="0" tIns="0" rIns="0" bIns="0" rtlCol="0" anchor="t">
            <a:spAutoFit/>
          </a:bodyPr>
          <a:lstStyle/>
          <a:p>
            <a:pPr algn="l">
              <a:lnSpc>
                <a:spcPts val="2278"/>
              </a:lnSpc>
            </a:pPr>
            <a:r>
              <a:rPr lang="en-US" sz="1627" b="1">
                <a:solidFill>
                  <a:srgbClr val="000000"/>
                </a:solidFill>
                <a:latin typeface="Amazing Grotesk Semi-Bold"/>
                <a:ea typeface="Amazing Grotesk Semi-Bold"/>
                <a:cs typeface="Amazing Grotesk Semi-Bold"/>
                <a:sym typeface="Amazing Grotesk Semi-Bold"/>
              </a:rPr>
              <a:t>1077-943 BCE</a:t>
            </a:r>
          </a:p>
        </p:txBody>
      </p:sp>
      <p:sp>
        <p:nvSpPr>
          <p:cNvPr id="12" name="TextBox 12"/>
          <p:cNvSpPr txBox="1"/>
          <p:nvPr/>
        </p:nvSpPr>
        <p:spPr>
          <a:xfrm>
            <a:off x="3344673" y="4357377"/>
            <a:ext cx="5825173" cy="1860994"/>
          </a:xfrm>
          <a:prstGeom prst="rect">
            <a:avLst/>
          </a:prstGeom>
        </p:spPr>
        <p:txBody>
          <a:bodyPr lIns="0" tIns="0" rIns="0" bIns="0" rtlCol="0" anchor="t">
            <a:spAutoFit/>
          </a:bodyPr>
          <a:lstStyle/>
          <a:p>
            <a:pPr algn="l">
              <a:lnSpc>
                <a:spcPts val="2950"/>
              </a:lnSpc>
              <a:spcBef>
                <a:spcPct val="0"/>
              </a:spcBef>
            </a:pPr>
            <a:r>
              <a:rPr lang="en-US" sz="2107">
                <a:solidFill>
                  <a:srgbClr val="000000"/>
                </a:solidFill>
                <a:latin typeface="Amazing Grotesk"/>
                <a:ea typeface="Amazing Grotesk"/>
                <a:cs typeface="Amazing Grotesk"/>
                <a:sym typeface="Amazing Grotesk"/>
              </a:rPr>
              <a:t>It is richly decorated with spells, pictures of gods, and a garland of flowers in her hair. The red lines represent the straps used to keep the bandages in place during mummification during this time period.</a:t>
            </a:r>
          </a:p>
        </p:txBody>
      </p:sp>
      <p:sp>
        <p:nvSpPr>
          <p:cNvPr id="13" name="TextBox 13"/>
          <p:cNvSpPr txBox="1"/>
          <p:nvPr/>
        </p:nvSpPr>
        <p:spPr>
          <a:xfrm>
            <a:off x="3324466" y="3096528"/>
            <a:ext cx="5697614" cy="1117974"/>
          </a:xfrm>
          <a:prstGeom prst="rect">
            <a:avLst/>
          </a:prstGeom>
        </p:spPr>
        <p:txBody>
          <a:bodyPr lIns="0" tIns="0" rIns="0" bIns="0" rtlCol="0" anchor="t">
            <a:spAutoFit/>
          </a:bodyPr>
          <a:lstStyle/>
          <a:p>
            <a:pPr algn="l">
              <a:lnSpc>
                <a:spcPts val="2954"/>
              </a:lnSpc>
              <a:spcBef>
                <a:spcPct val="0"/>
              </a:spcBef>
            </a:pPr>
            <a:r>
              <a:rPr lang="en-US" sz="2110">
                <a:solidFill>
                  <a:srgbClr val="000000"/>
                </a:solidFill>
                <a:latin typeface="Amazing Grotesk"/>
                <a:ea typeface="Amazing Grotesk"/>
                <a:cs typeface="Amazing Grotesk"/>
                <a:sym typeface="Amazing Grotesk"/>
              </a:rPr>
              <a:t>This is probably from ancient Thebes (modern Luxor), but we don’t know the name of the woman it belonged to.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2590800"/>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3935448" y="1470955"/>
            <a:ext cx="5539767" cy="5241014"/>
          </a:xfrm>
          <a:prstGeom prst="rect">
            <a:avLst/>
          </a:prstGeom>
        </p:spPr>
        <p:txBody>
          <a:bodyPr lIns="0" tIns="0" rIns="0" bIns="0" rtlCol="0" anchor="t">
            <a:spAutoFit/>
          </a:bodyPr>
          <a:lstStyle/>
          <a:p>
            <a:pPr algn="l">
              <a:lnSpc>
                <a:spcPts val="4600"/>
              </a:lnSpc>
            </a:pPr>
            <a:r>
              <a:rPr lang="en-US" sz="3285" b="1">
                <a:solidFill>
                  <a:srgbClr val="000000"/>
                </a:solidFill>
                <a:latin typeface="Amazing Grotesk Semi-Bold"/>
                <a:ea typeface="Amazing Grotesk Semi-Bold"/>
                <a:cs typeface="Amazing Grotesk Semi-Bold"/>
                <a:sym typeface="Amazing Grotesk Semi-Bold"/>
              </a:rPr>
              <a:t>This was made to </a:t>
            </a:r>
            <a:r>
              <a:rPr lang="en-US" sz="3285" b="1">
                <a:solidFill>
                  <a:srgbClr val="066999"/>
                </a:solidFill>
                <a:latin typeface="Amazing Grotesk Semi-Bold"/>
                <a:ea typeface="Amazing Grotesk Semi-Bold"/>
                <a:cs typeface="Amazing Grotesk Semi-Bold"/>
                <a:sym typeface="Amazing Grotesk Semi-Bold"/>
              </a:rPr>
              <a:t>protect the soul</a:t>
            </a:r>
            <a:r>
              <a:rPr lang="en-US" sz="3285" b="1">
                <a:solidFill>
                  <a:srgbClr val="000000"/>
                </a:solidFill>
                <a:latin typeface="Amazing Grotesk Semi-Bold"/>
                <a:ea typeface="Amazing Grotesk Semi-Bold"/>
                <a:cs typeface="Amazing Grotesk Semi-Bold"/>
                <a:sym typeface="Amazing Grotesk Semi-Bold"/>
              </a:rPr>
              <a:t> of a woman who died about 3000 years ago.</a:t>
            </a:r>
          </a:p>
          <a:p>
            <a:pPr algn="l">
              <a:lnSpc>
                <a:spcPts val="4600"/>
              </a:lnSpc>
            </a:pPr>
            <a:endParaRPr lang="en-US" sz="3285" b="1">
              <a:solidFill>
                <a:srgbClr val="000000"/>
              </a:solidFill>
              <a:latin typeface="Amazing Grotesk Semi-Bold"/>
              <a:ea typeface="Amazing Grotesk Semi-Bold"/>
              <a:cs typeface="Amazing Grotesk Semi-Bold"/>
              <a:sym typeface="Amazing Grotesk Semi-Bold"/>
            </a:endParaRPr>
          </a:p>
          <a:p>
            <a:pPr algn="l">
              <a:lnSpc>
                <a:spcPts val="4600"/>
              </a:lnSpc>
              <a:spcBef>
                <a:spcPct val="0"/>
              </a:spcBef>
            </a:pPr>
            <a:r>
              <a:rPr lang="en-US" sz="3285" b="1">
                <a:solidFill>
                  <a:srgbClr val="000000"/>
                </a:solidFill>
                <a:latin typeface="Amazing Grotesk Semi-Bold"/>
                <a:ea typeface="Amazing Grotesk Semi-Bold"/>
                <a:cs typeface="Amazing Grotesk Semi-Bold"/>
                <a:sym typeface="Amazing Grotesk Semi-Bold"/>
              </a:rPr>
              <a:t>Today it no longer holds her body and is far from Egypt. What does this </a:t>
            </a:r>
            <a:r>
              <a:rPr lang="en-US" sz="3285" b="1">
                <a:solidFill>
                  <a:srgbClr val="066999"/>
                </a:solidFill>
                <a:latin typeface="Amazing Grotesk Semi-Bold"/>
                <a:ea typeface="Amazing Grotesk Semi-Bold"/>
                <a:cs typeface="Amazing Grotesk Semi-Bold"/>
                <a:sym typeface="Amazing Grotesk Semi-Bold"/>
              </a:rPr>
              <a:t>separation</a:t>
            </a:r>
            <a:r>
              <a:rPr lang="en-US" sz="3285" b="1">
                <a:solidFill>
                  <a:srgbClr val="000000"/>
                </a:solidFill>
                <a:latin typeface="Amazing Grotesk Semi-Bold"/>
                <a:ea typeface="Amazing Grotesk Semi-Bold"/>
                <a:cs typeface="Amazing Grotesk Semi-Bold"/>
                <a:sym typeface="Amazing Grotesk Semi-Bold"/>
              </a:rPr>
              <a:t> mean for her hopes of an afterlife? </a:t>
            </a:r>
          </a:p>
        </p:txBody>
      </p:sp>
      <p:sp>
        <p:nvSpPr>
          <p:cNvPr id="6" name="Freeform 6"/>
          <p:cNvSpPr/>
          <p:nvPr/>
        </p:nvSpPr>
        <p:spPr>
          <a:xfrm rot="-5400000" flipV="1">
            <a:off x="-6449451" y="5467546"/>
            <a:ext cx="16736930" cy="4928463"/>
          </a:xfrm>
          <a:custGeom>
            <a:avLst/>
            <a:gdLst/>
            <a:ahLst/>
            <a:cxnLst/>
            <a:rect l="l" t="t" r="r" b="b"/>
            <a:pathLst>
              <a:path w="16736930" h="4928463">
                <a:moveTo>
                  <a:pt x="0" y="4928464"/>
                </a:moveTo>
                <a:lnTo>
                  <a:pt x="16736930" y="4928464"/>
                </a:lnTo>
                <a:lnTo>
                  <a:pt x="16736930" y="0"/>
                </a:lnTo>
                <a:lnTo>
                  <a:pt x="0" y="0"/>
                </a:lnTo>
                <a:lnTo>
                  <a:pt x="0" y="4928464"/>
                </a:lnTo>
                <a:close/>
              </a:path>
            </a:pathLst>
          </a:custGeom>
          <a:blipFill>
            <a:blip r:embed="rId2"/>
            <a:stretch>
              <a:fillRect l="-2730" t="-61874" r="-380" b="-71856"/>
            </a:stretch>
          </a:blipFill>
        </p:spPr>
        <p:txBody>
          <a:bodyPr/>
          <a:lstStyle/>
          <a:p>
            <a:endParaRPr lang="en-GB"/>
          </a:p>
        </p:txBody>
      </p:sp>
      <p:grpSp>
        <p:nvGrpSpPr>
          <p:cNvPr id="7" name="Group 7"/>
          <p:cNvGrpSpPr/>
          <p:nvPr/>
        </p:nvGrpSpPr>
        <p:grpSpPr>
          <a:xfrm>
            <a:off x="3943915" y="509771"/>
            <a:ext cx="3658294" cy="810434"/>
            <a:chOff x="11289" y="33697"/>
            <a:chExt cx="4877726" cy="1080580"/>
          </a:xfrm>
        </p:grpSpPr>
        <p:sp>
          <p:nvSpPr>
            <p:cNvPr id="8" name="TextBox 8"/>
            <p:cNvSpPr txBox="1"/>
            <p:nvPr/>
          </p:nvSpPr>
          <p:spPr>
            <a:xfrm>
              <a:off x="11289" y="97016"/>
              <a:ext cx="4877726" cy="1017261"/>
            </a:xfrm>
            <a:prstGeom prst="rect">
              <a:avLst/>
            </a:prstGeom>
          </p:spPr>
          <p:txBody>
            <a:bodyPr lIns="0" tIns="0" rIns="0" bIns="0" rtlCol="0" anchor="t">
              <a:spAutoFit/>
            </a:bodyPr>
            <a:lstStyle/>
            <a:p>
              <a:pPr algn="l">
                <a:lnSpc>
                  <a:spcPts val="4923"/>
                </a:lnSpc>
              </a:pPr>
              <a:r>
                <a:rPr lang="en-US" sz="5128" b="1">
                  <a:solidFill>
                    <a:srgbClr val="066999"/>
                  </a:solidFill>
                  <a:latin typeface="Avenir Bold"/>
                  <a:ea typeface="Avenir Bold"/>
                  <a:cs typeface="Avenir Bold"/>
                  <a:sym typeface="Avenir Bold"/>
                </a:rPr>
                <a:t>Critical Eye</a:t>
              </a:r>
            </a:p>
          </p:txBody>
        </p:sp>
        <p:sp>
          <p:nvSpPr>
            <p:cNvPr id="9" name="Freeform 9"/>
            <p:cNvSpPr/>
            <p:nvPr/>
          </p:nvSpPr>
          <p:spPr>
            <a:xfrm>
              <a:off x="1361568" y="33697"/>
              <a:ext cx="505361" cy="281107"/>
            </a:xfrm>
            <a:custGeom>
              <a:avLst/>
              <a:gdLst/>
              <a:ahLst/>
              <a:cxnLst/>
              <a:rect l="l" t="t" r="r" b="b"/>
              <a:pathLst>
                <a:path w="505361" h="281107">
                  <a:moveTo>
                    <a:pt x="0" y="0"/>
                  </a:moveTo>
                  <a:lnTo>
                    <a:pt x="505361" y="0"/>
                  </a:lnTo>
                  <a:lnTo>
                    <a:pt x="505361" y="281107"/>
                  </a:lnTo>
                  <a:lnTo>
                    <a:pt x="0" y="2811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245742" y="-2613012"/>
            <a:ext cx="13841772" cy="12791578"/>
            <a:chOff x="0" y="0"/>
            <a:chExt cx="879531" cy="812800"/>
          </a:xfrm>
        </p:grpSpPr>
        <p:sp>
          <p:nvSpPr>
            <p:cNvPr id="3" name="Freeform 3"/>
            <p:cNvSpPr/>
            <p:nvPr/>
          </p:nvSpPr>
          <p:spPr>
            <a:xfrm>
              <a:off x="0" y="0"/>
              <a:ext cx="879531" cy="812800"/>
            </a:xfrm>
            <a:custGeom>
              <a:avLst/>
              <a:gdLst/>
              <a:ahLst/>
              <a:cxnLst/>
              <a:rect l="l" t="t" r="r" b="b"/>
              <a:pathLst>
                <a:path w="879531" h="812800">
                  <a:moveTo>
                    <a:pt x="439766" y="0"/>
                  </a:moveTo>
                  <a:cubicBezTo>
                    <a:pt x="196890" y="0"/>
                    <a:pt x="0" y="181951"/>
                    <a:pt x="0" y="406400"/>
                  </a:cubicBezTo>
                  <a:cubicBezTo>
                    <a:pt x="0" y="630849"/>
                    <a:pt x="196890" y="812800"/>
                    <a:pt x="439766" y="812800"/>
                  </a:cubicBezTo>
                  <a:cubicBezTo>
                    <a:pt x="682641" y="812800"/>
                    <a:pt x="879531" y="630849"/>
                    <a:pt x="879531" y="406400"/>
                  </a:cubicBezTo>
                  <a:cubicBezTo>
                    <a:pt x="879531" y="181951"/>
                    <a:pt x="682641" y="0"/>
                    <a:pt x="439766" y="0"/>
                  </a:cubicBezTo>
                  <a:close/>
                </a:path>
              </a:pathLst>
            </a:custGeom>
            <a:solidFill>
              <a:srgbClr val="FFFAE6"/>
            </a:solidFill>
          </p:spPr>
          <p:txBody>
            <a:bodyPr/>
            <a:lstStyle/>
            <a:p>
              <a:endParaRPr lang="en-GB"/>
            </a:p>
          </p:txBody>
        </p:sp>
        <p:sp>
          <p:nvSpPr>
            <p:cNvPr id="4" name="TextBox 4"/>
            <p:cNvSpPr txBox="1"/>
            <p:nvPr/>
          </p:nvSpPr>
          <p:spPr>
            <a:xfrm>
              <a:off x="82456" y="28575"/>
              <a:ext cx="714619" cy="708025"/>
            </a:xfrm>
            <a:prstGeom prst="rect">
              <a:avLst/>
            </a:prstGeom>
          </p:spPr>
          <p:txBody>
            <a:bodyPr lIns="65540" tIns="65540" rIns="65540" bIns="65540" rtlCol="0" anchor="ctr"/>
            <a:lstStyle/>
            <a:p>
              <a:pPr algn="ctr">
                <a:lnSpc>
                  <a:spcPts val="2528"/>
                </a:lnSpc>
              </a:pPr>
              <a:endParaRPr/>
            </a:p>
          </p:txBody>
        </p:sp>
      </p:grpSp>
      <p:sp>
        <p:nvSpPr>
          <p:cNvPr id="5" name="Freeform 5"/>
          <p:cNvSpPr/>
          <p:nvPr/>
        </p:nvSpPr>
        <p:spPr>
          <a:xfrm>
            <a:off x="475725" y="566996"/>
            <a:ext cx="2280221" cy="6748204"/>
          </a:xfrm>
          <a:custGeom>
            <a:avLst/>
            <a:gdLst/>
            <a:ahLst/>
            <a:cxnLst/>
            <a:rect l="l" t="t" r="r" b="b"/>
            <a:pathLst>
              <a:path w="2280221" h="6748204">
                <a:moveTo>
                  <a:pt x="0" y="0"/>
                </a:moveTo>
                <a:lnTo>
                  <a:pt x="2280220" y="0"/>
                </a:lnTo>
                <a:lnTo>
                  <a:pt x="2280220" y="6748204"/>
                </a:lnTo>
                <a:lnTo>
                  <a:pt x="0" y="6748204"/>
                </a:lnTo>
                <a:lnTo>
                  <a:pt x="0" y="0"/>
                </a:lnTo>
                <a:close/>
              </a:path>
            </a:pathLst>
          </a:custGeom>
          <a:blipFill>
            <a:blip r:embed="rId2"/>
            <a:stretch>
              <a:fillRect l="-64490" t="-3843" r="-127093" b="-27743"/>
            </a:stretch>
          </a:blipFill>
        </p:spPr>
        <p:txBody>
          <a:bodyPr/>
          <a:lstStyle/>
          <a:p>
            <a:endParaRPr lang="en-GB"/>
          </a:p>
        </p:txBody>
      </p:sp>
      <p:sp>
        <p:nvSpPr>
          <p:cNvPr id="6" name="TextBox 6"/>
          <p:cNvSpPr txBox="1"/>
          <p:nvPr/>
        </p:nvSpPr>
        <p:spPr>
          <a:xfrm>
            <a:off x="2213220" y="137859"/>
            <a:ext cx="6138464" cy="1015565"/>
          </a:xfrm>
          <a:prstGeom prst="rect">
            <a:avLst/>
          </a:prstGeom>
        </p:spPr>
        <p:txBody>
          <a:bodyPr lIns="0" tIns="0" rIns="0" bIns="0" rtlCol="0" anchor="t">
            <a:spAutoFit/>
          </a:bodyPr>
          <a:lstStyle/>
          <a:p>
            <a:pPr algn="just">
              <a:lnSpc>
                <a:spcPts val="8073"/>
              </a:lnSpc>
            </a:pPr>
            <a:r>
              <a:rPr lang="en-US" sz="5767" b="1">
                <a:solidFill>
                  <a:srgbClr val="000000"/>
                </a:solidFill>
                <a:latin typeface="Amazing Grotesk Semi-Bold"/>
                <a:ea typeface="Amazing Grotesk Semi-Bold"/>
                <a:cs typeface="Amazing Grotesk Semi-Bold"/>
                <a:sym typeface="Amazing Grotesk Semi-Bold"/>
              </a:rPr>
              <a:t>Taweret Figure</a:t>
            </a:r>
          </a:p>
        </p:txBody>
      </p:sp>
      <p:sp>
        <p:nvSpPr>
          <p:cNvPr id="7" name="TextBox 7"/>
          <p:cNvSpPr txBox="1"/>
          <p:nvPr/>
        </p:nvSpPr>
        <p:spPr>
          <a:xfrm>
            <a:off x="7040637" y="45904"/>
            <a:ext cx="2622094" cy="334643"/>
          </a:xfrm>
          <a:prstGeom prst="rect">
            <a:avLst/>
          </a:prstGeom>
        </p:spPr>
        <p:txBody>
          <a:bodyPr wrap="square" lIns="0" tIns="0" rIns="0" bIns="0" rtlCol="0" anchor="t">
            <a:spAutoFit/>
          </a:bodyPr>
          <a:lstStyle/>
          <a:p>
            <a:pPr algn="l">
              <a:lnSpc>
                <a:spcPts val="2782"/>
              </a:lnSpc>
            </a:pPr>
            <a:r>
              <a:rPr lang="en-US" sz="1987">
                <a:solidFill>
                  <a:srgbClr val="532F64"/>
                </a:solidFill>
                <a:latin typeface="Tenor Sans"/>
                <a:ea typeface="Tenor Sans"/>
                <a:cs typeface="Tenor Sans"/>
                <a:sym typeface="Tenor Sans"/>
              </a:rPr>
              <a:t>Create Gallery</a:t>
            </a:r>
          </a:p>
        </p:txBody>
      </p:sp>
      <p:sp>
        <p:nvSpPr>
          <p:cNvPr id="8" name="TextBox 8"/>
          <p:cNvSpPr txBox="1"/>
          <p:nvPr/>
        </p:nvSpPr>
        <p:spPr>
          <a:xfrm>
            <a:off x="2442577" y="1001024"/>
            <a:ext cx="2839876" cy="291980"/>
          </a:xfrm>
          <a:prstGeom prst="rect">
            <a:avLst/>
          </a:prstGeom>
        </p:spPr>
        <p:txBody>
          <a:bodyPr lIns="0" tIns="0" rIns="0" bIns="0" rtlCol="0" anchor="t">
            <a:spAutoFit/>
          </a:bodyPr>
          <a:lstStyle/>
          <a:p>
            <a:pPr algn="l">
              <a:lnSpc>
                <a:spcPts val="2281"/>
              </a:lnSpc>
            </a:pPr>
            <a:r>
              <a:rPr lang="en-US" sz="1629" b="1">
                <a:solidFill>
                  <a:srgbClr val="000000"/>
                </a:solidFill>
                <a:latin typeface="Amazing Grotesk Semi-Bold"/>
                <a:ea typeface="Amazing Grotesk Semi-Bold"/>
                <a:cs typeface="Amazing Grotesk Semi-Bold"/>
                <a:sym typeface="Amazing Grotesk Semi-Bold"/>
              </a:rPr>
              <a:t>1070-332 BCE</a:t>
            </a:r>
          </a:p>
        </p:txBody>
      </p:sp>
      <p:sp>
        <p:nvSpPr>
          <p:cNvPr id="9" name="TextBox 9"/>
          <p:cNvSpPr txBox="1"/>
          <p:nvPr/>
        </p:nvSpPr>
        <p:spPr>
          <a:xfrm>
            <a:off x="2751438" y="1703720"/>
            <a:ext cx="6601050" cy="3703695"/>
          </a:xfrm>
          <a:prstGeom prst="rect">
            <a:avLst/>
          </a:prstGeom>
        </p:spPr>
        <p:txBody>
          <a:bodyPr lIns="0" tIns="0" rIns="0" bIns="0" rtlCol="0" anchor="t">
            <a:spAutoFit/>
          </a:bodyPr>
          <a:lstStyle/>
          <a:p>
            <a:pPr algn="l">
              <a:lnSpc>
                <a:spcPts val="3234"/>
              </a:lnSpc>
            </a:pPr>
            <a:r>
              <a:rPr lang="en-US" sz="2310">
                <a:solidFill>
                  <a:srgbClr val="000000"/>
                </a:solidFill>
                <a:latin typeface="Amazing Grotesk"/>
                <a:ea typeface="Amazing Grotesk"/>
                <a:cs typeface="Amazing Grotesk"/>
                <a:sym typeface="Amazing Grotesk"/>
              </a:rPr>
              <a:t>Taweret (or Opet) was a goddess with the body of a pregnant hippopotamus, the legs of a lioness, the back and tail of a crocodile, and the hair of a woman. </a:t>
            </a:r>
          </a:p>
          <a:p>
            <a:pPr algn="l">
              <a:lnSpc>
                <a:spcPts val="3234"/>
              </a:lnSpc>
            </a:pPr>
            <a:endParaRPr lang="en-US" sz="2310">
              <a:solidFill>
                <a:srgbClr val="000000"/>
              </a:solidFill>
              <a:latin typeface="Amazing Grotesk"/>
              <a:ea typeface="Amazing Grotesk"/>
              <a:cs typeface="Amazing Grotesk"/>
              <a:sym typeface="Amazing Grotesk"/>
            </a:endParaRPr>
          </a:p>
          <a:p>
            <a:pPr algn="l">
              <a:lnSpc>
                <a:spcPts val="3234"/>
              </a:lnSpc>
            </a:pPr>
            <a:r>
              <a:rPr lang="en-US" sz="2310">
                <a:solidFill>
                  <a:srgbClr val="000000"/>
                </a:solidFill>
                <a:latin typeface="Amazing Grotesk"/>
                <a:ea typeface="Amazing Grotesk"/>
                <a:cs typeface="Amazing Grotesk"/>
                <a:sym typeface="Amazing Grotesk"/>
              </a:rPr>
              <a:t>People would have seen how fiercely protective hippos were of their babies, so this was the goddess of pregnant women, new mothers and children.</a:t>
            </a:r>
          </a:p>
        </p:txBody>
      </p:sp>
      <p:sp>
        <p:nvSpPr>
          <p:cNvPr id="10" name="TextBox 10"/>
          <p:cNvSpPr txBox="1"/>
          <p:nvPr/>
        </p:nvSpPr>
        <p:spPr>
          <a:xfrm>
            <a:off x="2441480" y="1245379"/>
            <a:ext cx="3730719" cy="282706"/>
          </a:xfrm>
          <a:prstGeom prst="rect">
            <a:avLst/>
          </a:prstGeom>
        </p:spPr>
        <p:txBody>
          <a:bodyPr wrap="square" lIns="0" tIns="0" rIns="0" bIns="0" rtlCol="0" anchor="t">
            <a:spAutoFit/>
          </a:bodyPr>
          <a:lstStyle/>
          <a:p>
            <a:pPr algn="l">
              <a:lnSpc>
                <a:spcPts val="2281"/>
              </a:lnSpc>
            </a:pPr>
            <a:r>
              <a:rPr lang="en-US" sz="1629" b="1">
                <a:solidFill>
                  <a:srgbClr val="000000"/>
                </a:solidFill>
                <a:latin typeface="Amazing Grotesk Semi-Bold"/>
                <a:ea typeface="Amazing Grotesk Semi-Bold"/>
                <a:cs typeface="Amazing Grotesk Semi-Bold"/>
                <a:sym typeface="Amazing Grotesk Semi-Bold"/>
              </a:rPr>
              <a:t>3rd Intermediate to Late Period</a:t>
            </a:r>
          </a:p>
        </p:txBody>
      </p:sp>
      <p:sp>
        <p:nvSpPr>
          <p:cNvPr id="11" name="TextBox 11"/>
          <p:cNvSpPr txBox="1"/>
          <p:nvPr/>
        </p:nvSpPr>
        <p:spPr>
          <a:xfrm>
            <a:off x="2751438" y="5734255"/>
            <a:ext cx="6813435" cy="836669"/>
          </a:xfrm>
          <a:prstGeom prst="rect">
            <a:avLst/>
          </a:prstGeom>
        </p:spPr>
        <p:txBody>
          <a:bodyPr lIns="0" tIns="0" rIns="0" bIns="0" rtlCol="0" anchor="t">
            <a:spAutoFit/>
          </a:bodyPr>
          <a:lstStyle/>
          <a:p>
            <a:pPr algn="l">
              <a:lnSpc>
                <a:spcPts val="3234"/>
              </a:lnSpc>
              <a:spcBef>
                <a:spcPct val="0"/>
              </a:spcBef>
            </a:pPr>
            <a:r>
              <a:rPr lang="en-US" sz="2310">
                <a:solidFill>
                  <a:srgbClr val="000000"/>
                </a:solidFill>
                <a:latin typeface="Amazing Grotesk"/>
                <a:ea typeface="Amazing Grotesk"/>
                <a:cs typeface="Amazing Grotesk"/>
                <a:sym typeface="Amazing Grotesk"/>
              </a:rPr>
              <a:t>She would have been worshipped at home rather than in a temple.</a:t>
            </a:r>
          </a:p>
        </p:txBody>
      </p:sp>
      <p:sp>
        <p:nvSpPr>
          <p:cNvPr id="12" name="TextBox 12"/>
          <p:cNvSpPr txBox="1"/>
          <p:nvPr/>
        </p:nvSpPr>
        <p:spPr>
          <a:xfrm>
            <a:off x="2442577" y="6926339"/>
            <a:ext cx="1811600" cy="248181"/>
          </a:xfrm>
          <a:prstGeom prst="rect">
            <a:avLst/>
          </a:prstGeom>
        </p:spPr>
        <p:txBody>
          <a:bodyPr lIns="0" tIns="0" rIns="0" bIns="0" rtlCol="0" anchor="t">
            <a:spAutoFit/>
          </a:bodyPr>
          <a:lstStyle/>
          <a:p>
            <a:pPr algn="ctr">
              <a:lnSpc>
                <a:spcPts val="1918"/>
              </a:lnSpc>
            </a:pPr>
            <a:r>
              <a:rPr lang="en-US" sz="1370" b="1">
                <a:solidFill>
                  <a:srgbClr val="5D337B"/>
                </a:solidFill>
                <a:latin typeface="Amazing Grotesk Semi-Bold"/>
                <a:ea typeface="Amazing Grotesk Semi-Bold"/>
                <a:cs typeface="Amazing Grotesk Semi-Bold"/>
                <a:sym typeface="Amazing Grotesk Semi-Bold"/>
              </a:rPr>
              <a:t>IPSMG:R.1920.80.4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2514600"/>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3610191" y="1318302"/>
            <a:ext cx="5652118" cy="5728044"/>
          </a:xfrm>
          <a:prstGeom prst="rect">
            <a:avLst/>
          </a:prstGeom>
        </p:spPr>
        <p:txBody>
          <a:bodyPr lIns="0" tIns="0" rIns="0" bIns="0" rtlCol="0" anchor="t">
            <a:spAutoFit/>
          </a:bodyPr>
          <a:lstStyle/>
          <a:p>
            <a:pPr algn="l">
              <a:lnSpc>
                <a:spcPts val="4531"/>
              </a:lnSpc>
            </a:pPr>
            <a:r>
              <a:rPr lang="en-US" sz="3236" b="1">
                <a:solidFill>
                  <a:srgbClr val="000000"/>
                </a:solidFill>
                <a:latin typeface="Amazing Grotesk Semi-Bold"/>
                <a:ea typeface="Amazing Grotesk Semi-Bold"/>
                <a:cs typeface="Amazing Grotesk Semi-Bold"/>
                <a:sym typeface="Amazing Grotesk Semi-Bold"/>
              </a:rPr>
              <a:t>Taweret stands guard in a museum case, </a:t>
            </a:r>
            <a:r>
              <a:rPr lang="en-US" sz="3236" b="1">
                <a:solidFill>
                  <a:srgbClr val="066999"/>
                </a:solidFill>
                <a:latin typeface="Amazing Grotesk Semi-Bold"/>
                <a:ea typeface="Amazing Grotesk Semi-Bold"/>
                <a:cs typeface="Amazing Grotesk Semi-Bold"/>
                <a:sym typeface="Amazing Grotesk Semi-Bold"/>
              </a:rPr>
              <a:t>far from her original home</a:t>
            </a:r>
            <a:r>
              <a:rPr lang="en-US" sz="3236" b="1">
                <a:solidFill>
                  <a:srgbClr val="000000"/>
                </a:solidFill>
                <a:latin typeface="Amazing Grotesk Semi-Bold"/>
                <a:ea typeface="Amazing Grotesk Semi-Bold"/>
                <a:cs typeface="Amazing Grotesk Semi-Bold"/>
                <a:sym typeface="Amazing Grotesk Semi-Bold"/>
              </a:rPr>
              <a:t>, watching over those who pass by.</a:t>
            </a:r>
          </a:p>
          <a:p>
            <a:pPr algn="l">
              <a:lnSpc>
                <a:spcPts val="4531"/>
              </a:lnSpc>
            </a:pPr>
            <a:endParaRPr lang="en-US" sz="3236" b="1">
              <a:solidFill>
                <a:srgbClr val="000000"/>
              </a:solidFill>
              <a:latin typeface="Amazing Grotesk Semi-Bold"/>
              <a:ea typeface="Amazing Grotesk Semi-Bold"/>
              <a:cs typeface="Amazing Grotesk Semi-Bold"/>
              <a:sym typeface="Amazing Grotesk Semi-Bold"/>
            </a:endParaRPr>
          </a:p>
          <a:p>
            <a:pPr algn="l">
              <a:lnSpc>
                <a:spcPts val="4531"/>
              </a:lnSpc>
            </a:pPr>
            <a:r>
              <a:rPr lang="en-US" sz="3236" b="1">
                <a:solidFill>
                  <a:srgbClr val="000000"/>
                </a:solidFill>
                <a:latin typeface="Amazing Grotesk Semi-Bold"/>
                <a:ea typeface="Amazing Grotesk Semi-Bold"/>
                <a:cs typeface="Amazing Grotesk Semi-Bold"/>
                <a:sym typeface="Amazing Grotesk Semi-Bold"/>
              </a:rPr>
              <a:t>Can she still </a:t>
            </a:r>
            <a:r>
              <a:rPr lang="en-US" sz="3236" b="1">
                <a:solidFill>
                  <a:srgbClr val="066999"/>
                </a:solidFill>
                <a:latin typeface="Amazing Grotesk Semi-Bold"/>
                <a:ea typeface="Amazing Grotesk Semi-Bold"/>
                <a:cs typeface="Amazing Grotesk Semi-Bold"/>
                <a:sym typeface="Amazing Grotesk Semi-Bold"/>
              </a:rPr>
              <a:t>comfort</a:t>
            </a:r>
            <a:r>
              <a:rPr lang="en-US" sz="3236" b="1">
                <a:solidFill>
                  <a:srgbClr val="000000"/>
                </a:solidFill>
                <a:latin typeface="Amazing Grotesk Semi-Bold"/>
                <a:ea typeface="Amazing Grotesk Semi-Bold"/>
                <a:cs typeface="Amazing Grotesk Semi-Bold"/>
                <a:sym typeface="Amazing Grotesk Semi-Bold"/>
              </a:rPr>
              <a:t> and </a:t>
            </a:r>
            <a:r>
              <a:rPr lang="en-US" sz="3236" b="1">
                <a:solidFill>
                  <a:srgbClr val="066999"/>
                </a:solidFill>
                <a:latin typeface="Amazing Grotesk Semi-Bold"/>
                <a:ea typeface="Amazing Grotesk Semi-Bold"/>
                <a:cs typeface="Amazing Grotesk Semi-Bold"/>
                <a:sym typeface="Amazing Grotesk Semi-Bold"/>
              </a:rPr>
              <a:t>protect</a:t>
            </a:r>
            <a:r>
              <a:rPr lang="en-US" sz="3236" b="1">
                <a:solidFill>
                  <a:srgbClr val="000000"/>
                </a:solidFill>
                <a:latin typeface="Amazing Grotesk Semi-Bold"/>
                <a:ea typeface="Amazing Grotesk Semi-Bold"/>
                <a:cs typeface="Amazing Grotesk Semi-Bold"/>
                <a:sym typeface="Amazing Grotesk Semi-Bold"/>
              </a:rPr>
              <a:t> the mothers and children who come to see her today?</a:t>
            </a:r>
          </a:p>
          <a:p>
            <a:pPr algn="l">
              <a:lnSpc>
                <a:spcPts val="4531"/>
              </a:lnSpc>
              <a:spcBef>
                <a:spcPct val="0"/>
              </a:spcBef>
            </a:pPr>
            <a:endParaRPr lang="en-US" sz="3236" b="1">
              <a:solidFill>
                <a:srgbClr val="000000"/>
              </a:solidFill>
              <a:latin typeface="Amazing Grotesk Semi-Bold"/>
              <a:ea typeface="Amazing Grotesk Semi-Bold"/>
              <a:cs typeface="Amazing Grotesk Semi-Bold"/>
              <a:sym typeface="Amazing Grotesk Semi-Bold"/>
            </a:endParaRPr>
          </a:p>
        </p:txBody>
      </p:sp>
      <p:grpSp>
        <p:nvGrpSpPr>
          <p:cNvPr id="6" name="Group 6"/>
          <p:cNvGrpSpPr/>
          <p:nvPr/>
        </p:nvGrpSpPr>
        <p:grpSpPr>
          <a:xfrm>
            <a:off x="3612487" y="391837"/>
            <a:ext cx="3683677" cy="811897"/>
            <a:chOff x="0" y="33931"/>
            <a:chExt cx="4911569" cy="1082530"/>
          </a:xfrm>
        </p:grpSpPr>
        <p:sp>
          <p:nvSpPr>
            <p:cNvPr id="7" name="TextBox 7"/>
            <p:cNvSpPr txBox="1"/>
            <p:nvPr/>
          </p:nvSpPr>
          <p:spPr>
            <a:xfrm>
              <a:off x="0" y="101600"/>
              <a:ext cx="4911569" cy="1014861"/>
            </a:xfrm>
            <a:prstGeom prst="rect">
              <a:avLst/>
            </a:prstGeom>
          </p:spPr>
          <p:txBody>
            <a:bodyPr lIns="0" tIns="0" rIns="0" bIns="0" rtlCol="0" anchor="t">
              <a:spAutoFit/>
            </a:bodyPr>
            <a:lstStyle/>
            <a:p>
              <a:pPr algn="l">
                <a:lnSpc>
                  <a:spcPts val="4957"/>
                </a:lnSpc>
              </a:pPr>
              <a:r>
                <a:rPr lang="en-US" sz="5164" b="1">
                  <a:solidFill>
                    <a:srgbClr val="066999"/>
                  </a:solidFill>
                  <a:latin typeface="Avenir Bold"/>
                  <a:ea typeface="Avenir Bold"/>
                  <a:cs typeface="Avenir Bold"/>
                  <a:sym typeface="Avenir Bold"/>
                </a:rPr>
                <a:t>Critical Eye</a:t>
              </a:r>
            </a:p>
          </p:txBody>
        </p:sp>
        <p:sp>
          <p:nvSpPr>
            <p:cNvPr id="8" name="Freeform 8"/>
            <p:cNvSpPr/>
            <p:nvPr/>
          </p:nvSpPr>
          <p:spPr>
            <a:xfrm>
              <a:off x="1371015" y="33931"/>
              <a:ext cx="508868" cy="283058"/>
            </a:xfrm>
            <a:custGeom>
              <a:avLst/>
              <a:gdLst/>
              <a:ahLst/>
              <a:cxnLst/>
              <a:rect l="l" t="t" r="r" b="b"/>
              <a:pathLst>
                <a:path w="508868" h="283058">
                  <a:moveTo>
                    <a:pt x="0" y="0"/>
                  </a:moveTo>
                  <a:lnTo>
                    <a:pt x="508868" y="0"/>
                  </a:lnTo>
                  <a:lnTo>
                    <a:pt x="508868" y="283058"/>
                  </a:lnTo>
                  <a:lnTo>
                    <a:pt x="0" y="2830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sp>
        <p:nvSpPr>
          <p:cNvPr id="9" name="Freeform 9"/>
          <p:cNvSpPr/>
          <p:nvPr/>
        </p:nvSpPr>
        <p:spPr>
          <a:xfrm>
            <a:off x="325145" y="731520"/>
            <a:ext cx="3285047" cy="9721939"/>
          </a:xfrm>
          <a:custGeom>
            <a:avLst/>
            <a:gdLst/>
            <a:ahLst/>
            <a:cxnLst/>
            <a:rect l="l" t="t" r="r" b="b"/>
            <a:pathLst>
              <a:path w="3285047" h="9721939">
                <a:moveTo>
                  <a:pt x="0" y="0"/>
                </a:moveTo>
                <a:lnTo>
                  <a:pt x="3285046" y="0"/>
                </a:lnTo>
                <a:lnTo>
                  <a:pt x="3285046" y="9721939"/>
                </a:lnTo>
                <a:lnTo>
                  <a:pt x="0" y="9721939"/>
                </a:lnTo>
                <a:lnTo>
                  <a:pt x="0" y="0"/>
                </a:lnTo>
                <a:close/>
              </a:path>
            </a:pathLst>
          </a:custGeom>
          <a:blipFill>
            <a:blip r:embed="rId4"/>
            <a:stretch>
              <a:fillRect l="-64490" t="-3843" r="-127093" b="-27743"/>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421017" y="-3405178"/>
            <a:ext cx="10704183" cy="12453045"/>
            <a:chOff x="0" y="0"/>
            <a:chExt cx="1016207" cy="812800"/>
          </a:xfrm>
        </p:grpSpPr>
        <p:sp>
          <p:nvSpPr>
            <p:cNvPr id="3" name="Freeform 3"/>
            <p:cNvSpPr/>
            <p:nvPr/>
          </p:nvSpPr>
          <p:spPr>
            <a:xfrm>
              <a:off x="0" y="0"/>
              <a:ext cx="1016207" cy="812800"/>
            </a:xfrm>
            <a:custGeom>
              <a:avLst/>
              <a:gdLst/>
              <a:ahLst/>
              <a:cxnLst/>
              <a:rect l="l" t="t" r="r" b="b"/>
              <a:pathLst>
                <a:path w="1016207" h="812800">
                  <a:moveTo>
                    <a:pt x="508104" y="0"/>
                  </a:moveTo>
                  <a:cubicBezTo>
                    <a:pt x="227486" y="0"/>
                    <a:pt x="0" y="181951"/>
                    <a:pt x="0" y="406400"/>
                  </a:cubicBezTo>
                  <a:cubicBezTo>
                    <a:pt x="0" y="630849"/>
                    <a:pt x="227486" y="812800"/>
                    <a:pt x="508104" y="812800"/>
                  </a:cubicBezTo>
                  <a:cubicBezTo>
                    <a:pt x="788721" y="812800"/>
                    <a:pt x="1016207" y="630849"/>
                    <a:pt x="1016207" y="406400"/>
                  </a:cubicBezTo>
                  <a:cubicBezTo>
                    <a:pt x="1016207" y="181951"/>
                    <a:pt x="788721" y="0"/>
                    <a:pt x="508104" y="0"/>
                  </a:cubicBezTo>
                  <a:close/>
                </a:path>
              </a:pathLst>
            </a:custGeom>
            <a:solidFill>
              <a:srgbClr val="FFFAE6"/>
            </a:solidFill>
          </p:spPr>
          <p:txBody>
            <a:bodyPr/>
            <a:lstStyle/>
            <a:p>
              <a:endParaRPr lang="en-GB"/>
            </a:p>
          </p:txBody>
        </p:sp>
        <p:sp>
          <p:nvSpPr>
            <p:cNvPr id="4" name="TextBox 4"/>
            <p:cNvSpPr txBox="1"/>
            <p:nvPr/>
          </p:nvSpPr>
          <p:spPr>
            <a:xfrm>
              <a:off x="95269" y="38100"/>
              <a:ext cx="825668" cy="698500"/>
            </a:xfrm>
            <a:prstGeom prst="rect">
              <a:avLst/>
            </a:prstGeom>
          </p:spPr>
          <p:txBody>
            <a:bodyPr lIns="65540" tIns="65540" rIns="65540" bIns="65540" rtlCol="0" anchor="ctr"/>
            <a:lstStyle/>
            <a:p>
              <a:pPr algn="ctr">
                <a:lnSpc>
                  <a:spcPts val="2889"/>
                </a:lnSpc>
              </a:pPr>
              <a:endParaRPr/>
            </a:p>
          </p:txBody>
        </p:sp>
      </p:grpSp>
      <p:sp>
        <p:nvSpPr>
          <p:cNvPr id="5" name="Freeform 5"/>
          <p:cNvSpPr/>
          <p:nvPr/>
        </p:nvSpPr>
        <p:spPr>
          <a:xfrm flipH="1">
            <a:off x="187114" y="0"/>
            <a:ext cx="2554804" cy="7569790"/>
          </a:xfrm>
          <a:custGeom>
            <a:avLst/>
            <a:gdLst/>
            <a:ahLst/>
            <a:cxnLst/>
            <a:rect l="l" t="t" r="r" b="b"/>
            <a:pathLst>
              <a:path w="2554804" h="7569790">
                <a:moveTo>
                  <a:pt x="2554804" y="0"/>
                </a:moveTo>
                <a:lnTo>
                  <a:pt x="0" y="0"/>
                </a:lnTo>
                <a:lnTo>
                  <a:pt x="0" y="7569790"/>
                </a:lnTo>
                <a:lnTo>
                  <a:pt x="2554804" y="7569790"/>
                </a:lnTo>
                <a:lnTo>
                  <a:pt x="2554804" y="0"/>
                </a:lnTo>
                <a:close/>
              </a:path>
            </a:pathLst>
          </a:custGeom>
          <a:blipFill>
            <a:blip r:embed="rId2"/>
            <a:stretch>
              <a:fillRect/>
            </a:stretch>
          </a:blipFill>
        </p:spPr>
        <p:txBody>
          <a:bodyPr/>
          <a:lstStyle/>
          <a:p>
            <a:endParaRPr lang="en-GB"/>
          </a:p>
        </p:txBody>
      </p:sp>
      <p:sp>
        <p:nvSpPr>
          <p:cNvPr id="6" name="TextBox 6"/>
          <p:cNvSpPr txBox="1"/>
          <p:nvPr/>
        </p:nvSpPr>
        <p:spPr>
          <a:xfrm>
            <a:off x="1215653" y="447695"/>
            <a:ext cx="6705600" cy="960712"/>
          </a:xfrm>
          <a:prstGeom prst="rect">
            <a:avLst/>
          </a:prstGeom>
        </p:spPr>
        <p:txBody>
          <a:bodyPr wrap="square" lIns="0" tIns="0" rIns="0" bIns="0" rtlCol="0" anchor="t">
            <a:spAutoFit/>
          </a:bodyPr>
          <a:lstStyle/>
          <a:p>
            <a:pPr algn="ctr">
              <a:lnSpc>
                <a:spcPts val="7808"/>
              </a:lnSpc>
            </a:pPr>
            <a:r>
              <a:rPr lang="en-US" sz="5577" b="1">
                <a:solidFill>
                  <a:srgbClr val="000000"/>
                </a:solidFill>
                <a:latin typeface="Amazing Grotesk Semi-Bold"/>
                <a:ea typeface="Amazing Grotesk Semi-Bold"/>
                <a:cs typeface="Amazing Grotesk Semi-Bold"/>
                <a:sym typeface="Amazing Grotesk Semi-Bold"/>
              </a:rPr>
              <a:t> Mummified Cat</a:t>
            </a:r>
          </a:p>
        </p:txBody>
      </p:sp>
      <p:sp>
        <p:nvSpPr>
          <p:cNvPr id="7" name="TextBox 7"/>
          <p:cNvSpPr txBox="1"/>
          <p:nvPr/>
        </p:nvSpPr>
        <p:spPr>
          <a:xfrm>
            <a:off x="5964380" y="63679"/>
            <a:ext cx="2818968" cy="384016"/>
          </a:xfrm>
          <a:prstGeom prst="rect">
            <a:avLst/>
          </a:prstGeom>
        </p:spPr>
        <p:txBody>
          <a:bodyPr wrap="square" lIns="0" tIns="0" rIns="0" bIns="0" rtlCol="0" anchor="t">
            <a:spAutoFit/>
          </a:bodyPr>
          <a:lstStyle/>
          <a:p>
            <a:pPr algn="l">
              <a:lnSpc>
                <a:spcPts val="3245"/>
              </a:lnSpc>
            </a:pPr>
            <a:r>
              <a:rPr lang="en-US" sz="2318">
                <a:solidFill>
                  <a:srgbClr val="532F64"/>
                </a:solidFill>
                <a:latin typeface="Tenor Sans"/>
                <a:ea typeface="Tenor Sans"/>
                <a:cs typeface="Tenor Sans"/>
                <a:sym typeface="Tenor Sans"/>
              </a:rPr>
              <a:t>Discoveries Gallery</a:t>
            </a:r>
          </a:p>
        </p:txBody>
      </p:sp>
      <p:sp>
        <p:nvSpPr>
          <p:cNvPr id="8" name="TextBox 8"/>
          <p:cNvSpPr txBox="1"/>
          <p:nvPr/>
        </p:nvSpPr>
        <p:spPr>
          <a:xfrm rot="-5400000">
            <a:off x="-891791" y="3852625"/>
            <a:ext cx="2344089" cy="281528"/>
          </a:xfrm>
          <a:prstGeom prst="rect">
            <a:avLst/>
          </a:prstGeom>
        </p:spPr>
        <p:txBody>
          <a:bodyPr lIns="0" tIns="0" rIns="0" bIns="0" rtlCol="0" anchor="t">
            <a:spAutoFit/>
          </a:bodyPr>
          <a:lstStyle/>
          <a:p>
            <a:pPr algn="ctr">
              <a:lnSpc>
                <a:spcPts val="2238"/>
              </a:lnSpc>
            </a:pPr>
            <a:r>
              <a:rPr lang="en-US" sz="1598" b="1">
                <a:solidFill>
                  <a:srgbClr val="5D337B"/>
                </a:solidFill>
                <a:latin typeface="Amazing Grotesk Semi-Bold"/>
                <a:ea typeface="Amazing Grotesk Semi-Bold"/>
                <a:cs typeface="Amazing Grotesk Semi-Bold"/>
                <a:sym typeface="Amazing Grotesk Semi-Bold"/>
              </a:rPr>
              <a:t>IPSMG:R.1932.28.1</a:t>
            </a:r>
          </a:p>
        </p:txBody>
      </p:sp>
      <p:sp>
        <p:nvSpPr>
          <p:cNvPr id="9" name="TextBox 9"/>
          <p:cNvSpPr txBox="1"/>
          <p:nvPr/>
        </p:nvSpPr>
        <p:spPr>
          <a:xfrm>
            <a:off x="2085646" y="1317711"/>
            <a:ext cx="1327348" cy="283246"/>
          </a:xfrm>
          <a:prstGeom prst="rect">
            <a:avLst/>
          </a:prstGeom>
        </p:spPr>
        <p:txBody>
          <a:bodyPr lIns="0" tIns="0" rIns="0" bIns="0" rtlCol="0" anchor="t">
            <a:spAutoFit/>
          </a:bodyPr>
          <a:lstStyle/>
          <a:p>
            <a:pPr algn="l">
              <a:lnSpc>
                <a:spcPts val="2237"/>
              </a:lnSpc>
            </a:pPr>
            <a:r>
              <a:rPr lang="en-US" sz="1598" b="1">
                <a:solidFill>
                  <a:srgbClr val="000000"/>
                </a:solidFill>
                <a:latin typeface="Amazing Grotesk Semi-Bold"/>
                <a:ea typeface="Amazing Grotesk Semi-Bold"/>
                <a:cs typeface="Amazing Grotesk Semi-Bold"/>
                <a:sym typeface="Amazing Grotesk Semi-Bold"/>
              </a:rPr>
              <a:t>664-332 BCE</a:t>
            </a:r>
          </a:p>
        </p:txBody>
      </p:sp>
      <p:sp>
        <p:nvSpPr>
          <p:cNvPr id="10" name="TextBox 10"/>
          <p:cNvSpPr txBox="1"/>
          <p:nvPr/>
        </p:nvSpPr>
        <p:spPr>
          <a:xfrm>
            <a:off x="2085646" y="1553333"/>
            <a:ext cx="1124148" cy="283246"/>
          </a:xfrm>
          <a:prstGeom prst="rect">
            <a:avLst/>
          </a:prstGeom>
        </p:spPr>
        <p:txBody>
          <a:bodyPr lIns="0" tIns="0" rIns="0" bIns="0" rtlCol="0" anchor="t">
            <a:spAutoFit/>
          </a:bodyPr>
          <a:lstStyle/>
          <a:p>
            <a:pPr algn="l">
              <a:lnSpc>
                <a:spcPts val="2237"/>
              </a:lnSpc>
            </a:pPr>
            <a:r>
              <a:rPr lang="en-US" sz="1598" b="1">
                <a:solidFill>
                  <a:srgbClr val="000000"/>
                </a:solidFill>
                <a:latin typeface="Amazing Grotesk Semi-Bold"/>
                <a:ea typeface="Amazing Grotesk Semi-Bold"/>
                <a:cs typeface="Amazing Grotesk Semi-Bold"/>
                <a:sym typeface="Amazing Grotesk Semi-Bold"/>
              </a:rPr>
              <a:t>Late Period</a:t>
            </a:r>
          </a:p>
        </p:txBody>
      </p:sp>
      <p:sp>
        <p:nvSpPr>
          <p:cNvPr id="11" name="TextBox 11"/>
          <p:cNvSpPr txBox="1"/>
          <p:nvPr/>
        </p:nvSpPr>
        <p:spPr>
          <a:xfrm>
            <a:off x="2396187" y="2008029"/>
            <a:ext cx="6595413" cy="1154776"/>
          </a:xfrm>
          <a:prstGeom prst="rect">
            <a:avLst/>
          </a:prstGeom>
        </p:spPr>
        <p:txBody>
          <a:bodyPr wrap="square" lIns="0" tIns="0" rIns="0" bIns="0" rtlCol="0" anchor="t">
            <a:spAutoFit/>
          </a:bodyPr>
          <a:lstStyle/>
          <a:p>
            <a:pPr algn="l">
              <a:lnSpc>
                <a:spcPts val="3025"/>
              </a:lnSpc>
            </a:pPr>
            <a:r>
              <a:rPr lang="en-US" sz="2161">
                <a:solidFill>
                  <a:srgbClr val="000000"/>
                </a:solidFill>
                <a:latin typeface="Amazing Grotesk"/>
                <a:ea typeface="Amazing Grotesk"/>
                <a:cs typeface="Amazing Grotesk"/>
                <a:sym typeface="Amazing Grotesk"/>
              </a:rPr>
              <a:t>Cats were sacred animals associated with the cat-goddess called Bast. She was responsible for health, protection, fertility and the home. </a:t>
            </a:r>
          </a:p>
        </p:txBody>
      </p:sp>
      <p:sp>
        <p:nvSpPr>
          <p:cNvPr id="12" name="TextBox 12"/>
          <p:cNvSpPr txBox="1"/>
          <p:nvPr/>
        </p:nvSpPr>
        <p:spPr>
          <a:xfrm>
            <a:off x="2396187" y="4526314"/>
            <a:ext cx="6772602" cy="773776"/>
          </a:xfrm>
          <a:prstGeom prst="rect">
            <a:avLst/>
          </a:prstGeom>
        </p:spPr>
        <p:txBody>
          <a:bodyPr lIns="0" tIns="0" rIns="0" bIns="0" rtlCol="0" anchor="t">
            <a:spAutoFit/>
          </a:bodyPr>
          <a:lstStyle/>
          <a:p>
            <a:pPr algn="l">
              <a:lnSpc>
                <a:spcPts val="3025"/>
              </a:lnSpc>
              <a:spcBef>
                <a:spcPct val="0"/>
              </a:spcBef>
            </a:pPr>
            <a:r>
              <a:rPr lang="en-US" sz="2161">
                <a:solidFill>
                  <a:srgbClr val="000000"/>
                </a:solidFill>
                <a:latin typeface="Amazing Grotesk"/>
                <a:ea typeface="Amazing Grotesk"/>
                <a:cs typeface="Amazing Grotesk"/>
                <a:sym typeface="Amazing Grotesk"/>
              </a:rPr>
              <a:t>They were also placed in tombs to protect the soul of the dead on the journey to the the afterlife.</a:t>
            </a:r>
          </a:p>
        </p:txBody>
      </p:sp>
      <p:sp>
        <p:nvSpPr>
          <p:cNvPr id="13" name="TextBox 13"/>
          <p:cNvSpPr txBox="1"/>
          <p:nvPr/>
        </p:nvSpPr>
        <p:spPr>
          <a:xfrm>
            <a:off x="2396187" y="5404865"/>
            <a:ext cx="6350264" cy="773775"/>
          </a:xfrm>
          <a:prstGeom prst="rect">
            <a:avLst/>
          </a:prstGeom>
        </p:spPr>
        <p:txBody>
          <a:bodyPr lIns="0" tIns="0" rIns="0" bIns="0" rtlCol="0" anchor="t">
            <a:spAutoFit/>
          </a:bodyPr>
          <a:lstStyle/>
          <a:p>
            <a:pPr algn="l">
              <a:lnSpc>
                <a:spcPts val="3025"/>
              </a:lnSpc>
              <a:spcBef>
                <a:spcPct val="0"/>
              </a:spcBef>
            </a:pPr>
            <a:r>
              <a:rPr lang="en-US" sz="2161">
                <a:solidFill>
                  <a:srgbClr val="000000"/>
                </a:solidFill>
                <a:latin typeface="Amazing Grotesk"/>
                <a:ea typeface="Amazing Grotesk"/>
                <a:cs typeface="Amazing Grotesk"/>
                <a:sym typeface="Amazing Grotesk"/>
              </a:rPr>
              <a:t>Our mummified cat is very small so is probably a kitten. </a:t>
            </a:r>
          </a:p>
        </p:txBody>
      </p:sp>
      <p:sp>
        <p:nvSpPr>
          <p:cNvPr id="14" name="TextBox 14"/>
          <p:cNvSpPr txBox="1"/>
          <p:nvPr/>
        </p:nvSpPr>
        <p:spPr>
          <a:xfrm>
            <a:off x="2396187" y="3267172"/>
            <a:ext cx="6772602" cy="1154775"/>
          </a:xfrm>
          <a:prstGeom prst="rect">
            <a:avLst/>
          </a:prstGeom>
        </p:spPr>
        <p:txBody>
          <a:bodyPr lIns="0" tIns="0" rIns="0" bIns="0" rtlCol="0" anchor="t">
            <a:spAutoFit/>
          </a:bodyPr>
          <a:lstStyle/>
          <a:p>
            <a:pPr algn="l">
              <a:lnSpc>
                <a:spcPts val="3025"/>
              </a:lnSpc>
              <a:spcBef>
                <a:spcPct val="0"/>
              </a:spcBef>
            </a:pPr>
            <a:r>
              <a:rPr lang="en-US" sz="2161">
                <a:solidFill>
                  <a:srgbClr val="000000"/>
                </a:solidFill>
                <a:latin typeface="Amazing Grotesk"/>
                <a:ea typeface="Amazing Grotesk"/>
                <a:cs typeface="Amazing Grotesk"/>
                <a:sym typeface="Amazing Grotesk"/>
              </a:rPr>
              <a:t>Mummified cats were offered to Bast as religious gifts in such great numbers that entire cat graveyards have been discovered.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2738189"/>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3610191" y="1015656"/>
            <a:ext cx="5788424" cy="6299544"/>
          </a:xfrm>
          <a:prstGeom prst="rect">
            <a:avLst/>
          </a:prstGeom>
        </p:spPr>
        <p:txBody>
          <a:bodyPr lIns="0" tIns="0" rIns="0" bIns="0" rtlCol="0" anchor="t">
            <a:spAutoFit/>
          </a:bodyPr>
          <a:lstStyle/>
          <a:p>
            <a:pPr algn="l">
              <a:lnSpc>
                <a:spcPts val="4531"/>
              </a:lnSpc>
            </a:pPr>
            <a:r>
              <a:rPr lang="en-US" sz="3236" b="1">
                <a:solidFill>
                  <a:srgbClr val="000000"/>
                </a:solidFill>
                <a:latin typeface="Amazing Grotesk Semi-Bold"/>
                <a:ea typeface="Amazing Grotesk Semi-Bold"/>
                <a:cs typeface="Amazing Grotesk Semi-Bold"/>
                <a:sym typeface="Amazing Grotesk Semi-Bold"/>
              </a:rPr>
              <a:t>How do we know if there is actually a cat underneath the bandages? </a:t>
            </a:r>
          </a:p>
          <a:p>
            <a:pPr algn="l">
              <a:lnSpc>
                <a:spcPts val="4531"/>
              </a:lnSpc>
            </a:pPr>
            <a:endParaRPr lang="en-US" sz="3236" b="1">
              <a:solidFill>
                <a:srgbClr val="000000"/>
              </a:solidFill>
              <a:latin typeface="Amazing Grotesk Semi-Bold"/>
              <a:ea typeface="Amazing Grotesk Semi-Bold"/>
              <a:cs typeface="Amazing Grotesk Semi-Bold"/>
              <a:sym typeface="Amazing Grotesk Semi-Bold"/>
            </a:endParaRPr>
          </a:p>
          <a:p>
            <a:pPr algn="l">
              <a:lnSpc>
                <a:spcPts val="4531"/>
              </a:lnSpc>
            </a:pPr>
            <a:r>
              <a:rPr lang="en-US" sz="3236" b="1">
                <a:solidFill>
                  <a:srgbClr val="000000"/>
                </a:solidFill>
                <a:latin typeface="Amazing Grotesk Semi-Bold"/>
                <a:ea typeface="Amazing Grotesk Semi-Bold"/>
                <a:cs typeface="Amazing Grotesk Semi-Bold"/>
                <a:sym typeface="Amazing Grotesk Semi-Bold"/>
              </a:rPr>
              <a:t>We have an </a:t>
            </a:r>
            <a:r>
              <a:rPr lang="en-US" sz="3236" b="1">
                <a:solidFill>
                  <a:srgbClr val="066999"/>
                </a:solidFill>
                <a:latin typeface="Amazing Grotesk Semi-Bold"/>
                <a:ea typeface="Amazing Grotesk Semi-Bold"/>
                <a:cs typeface="Amazing Grotesk Semi-Bold"/>
                <a:sym typeface="Amazing Grotesk Semi-Bold"/>
              </a:rPr>
              <a:t>X-ray</a:t>
            </a:r>
            <a:r>
              <a:rPr lang="en-US" sz="3236" b="1">
                <a:solidFill>
                  <a:srgbClr val="000000"/>
                </a:solidFill>
                <a:latin typeface="Amazing Grotesk Semi-Bold"/>
                <a:ea typeface="Amazing Grotesk Semi-Bold"/>
                <a:cs typeface="Amazing Grotesk Semi-Bold"/>
                <a:sym typeface="Amazing Grotesk Semi-Bold"/>
              </a:rPr>
              <a:t> image that shows inside!</a:t>
            </a:r>
          </a:p>
          <a:p>
            <a:pPr algn="l">
              <a:lnSpc>
                <a:spcPts val="4531"/>
              </a:lnSpc>
            </a:pPr>
            <a:endParaRPr lang="en-US" sz="3236" b="1">
              <a:solidFill>
                <a:srgbClr val="000000"/>
              </a:solidFill>
              <a:latin typeface="Amazing Grotesk Semi-Bold"/>
              <a:ea typeface="Amazing Grotesk Semi-Bold"/>
              <a:cs typeface="Amazing Grotesk Semi-Bold"/>
              <a:sym typeface="Amazing Grotesk Semi-Bold"/>
            </a:endParaRPr>
          </a:p>
          <a:p>
            <a:pPr algn="l">
              <a:lnSpc>
                <a:spcPts val="4531"/>
              </a:lnSpc>
            </a:pPr>
            <a:r>
              <a:rPr lang="en-US" sz="3236" b="1">
                <a:solidFill>
                  <a:srgbClr val="000000"/>
                </a:solidFill>
                <a:latin typeface="Amazing Grotesk Semi-Bold"/>
                <a:ea typeface="Amazing Grotesk Semi-Bold"/>
                <a:cs typeface="Amazing Grotesk Semi-Bold"/>
                <a:sym typeface="Amazing Grotesk Semi-Bold"/>
              </a:rPr>
              <a:t>This animal was for a </a:t>
            </a:r>
            <a:r>
              <a:rPr lang="en-US" sz="3236" b="1">
                <a:solidFill>
                  <a:srgbClr val="066999"/>
                </a:solidFill>
                <a:latin typeface="Amazing Grotesk Semi-Bold"/>
                <a:ea typeface="Amazing Grotesk Semi-Bold"/>
                <a:cs typeface="Amazing Grotesk Semi-Bold"/>
                <a:sym typeface="Amazing Grotesk Semi-Bold"/>
              </a:rPr>
              <a:t>sacred</a:t>
            </a:r>
            <a:r>
              <a:rPr lang="en-US" sz="3236" b="1">
                <a:solidFill>
                  <a:srgbClr val="000000"/>
                </a:solidFill>
                <a:latin typeface="Amazing Grotesk Semi-Bold"/>
                <a:ea typeface="Amazing Grotesk Semi-Bold"/>
                <a:cs typeface="Amazing Grotesk Semi-Bold"/>
                <a:sym typeface="Amazing Grotesk Semi-Bold"/>
              </a:rPr>
              <a:t> purpose. Do you think it would be OK to </a:t>
            </a:r>
            <a:r>
              <a:rPr lang="en-US" sz="3236" b="1">
                <a:solidFill>
                  <a:srgbClr val="066999"/>
                </a:solidFill>
                <a:latin typeface="Amazing Grotesk Semi-Bold"/>
                <a:ea typeface="Amazing Grotesk Semi-Bold"/>
                <a:cs typeface="Amazing Grotesk Semi-Bold"/>
                <a:sym typeface="Amazing Grotesk Semi-Bold"/>
              </a:rPr>
              <a:t>unwrap</a:t>
            </a:r>
            <a:r>
              <a:rPr lang="en-US" sz="3236" b="1">
                <a:solidFill>
                  <a:srgbClr val="000000"/>
                </a:solidFill>
                <a:latin typeface="Amazing Grotesk Semi-Bold"/>
                <a:ea typeface="Amazing Grotesk Semi-Bold"/>
                <a:cs typeface="Amazing Grotesk Semi-Bold"/>
                <a:sym typeface="Amazing Grotesk Semi-Bold"/>
              </a:rPr>
              <a:t> it?</a:t>
            </a:r>
          </a:p>
          <a:p>
            <a:pPr algn="l">
              <a:lnSpc>
                <a:spcPts val="4531"/>
              </a:lnSpc>
              <a:spcBef>
                <a:spcPct val="0"/>
              </a:spcBef>
            </a:pPr>
            <a:endParaRPr lang="en-US" sz="3236" b="1">
              <a:solidFill>
                <a:srgbClr val="000000"/>
              </a:solidFill>
              <a:latin typeface="Amazing Grotesk Semi-Bold"/>
              <a:ea typeface="Amazing Grotesk Semi-Bold"/>
              <a:cs typeface="Amazing Grotesk Semi-Bold"/>
              <a:sym typeface="Amazing Grotesk Semi-Bold"/>
            </a:endParaRPr>
          </a:p>
        </p:txBody>
      </p:sp>
      <p:grpSp>
        <p:nvGrpSpPr>
          <p:cNvPr id="6" name="Group 6"/>
          <p:cNvGrpSpPr/>
          <p:nvPr/>
        </p:nvGrpSpPr>
        <p:grpSpPr>
          <a:xfrm>
            <a:off x="3610191" y="369252"/>
            <a:ext cx="3683677" cy="811897"/>
            <a:chOff x="0" y="33931"/>
            <a:chExt cx="4911569" cy="1082530"/>
          </a:xfrm>
        </p:grpSpPr>
        <p:sp>
          <p:nvSpPr>
            <p:cNvPr id="7" name="TextBox 7"/>
            <p:cNvSpPr txBox="1"/>
            <p:nvPr/>
          </p:nvSpPr>
          <p:spPr>
            <a:xfrm>
              <a:off x="0" y="101600"/>
              <a:ext cx="4911569" cy="1014861"/>
            </a:xfrm>
            <a:prstGeom prst="rect">
              <a:avLst/>
            </a:prstGeom>
          </p:spPr>
          <p:txBody>
            <a:bodyPr lIns="0" tIns="0" rIns="0" bIns="0" rtlCol="0" anchor="t">
              <a:spAutoFit/>
            </a:bodyPr>
            <a:lstStyle/>
            <a:p>
              <a:pPr algn="l">
                <a:lnSpc>
                  <a:spcPts val="4957"/>
                </a:lnSpc>
              </a:pPr>
              <a:r>
                <a:rPr lang="en-US" sz="5164" b="1">
                  <a:solidFill>
                    <a:srgbClr val="066999"/>
                  </a:solidFill>
                  <a:latin typeface="Avenir Bold"/>
                  <a:ea typeface="Avenir Bold"/>
                  <a:cs typeface="Avenir Bold"/>
                  <a:sym typeface="Avenir Bold"/>
                </a:rPr>
                <a:t>Critical Eye</a:t>
              </a:r>
            </a:p>
          </p:txBody>
        </p:sp>
        <p:sp>
          <p:nvSpPr>
            <p:cNvPr id="8" name="Freeform 8"/>
            <p:cNvSpPr/>
            <p:nvPr/>
          </p:nvSpPr>
          <p:spPr>
            <a:xfrm>
              <a:off x="1371015" y="33931"/>
              <a:ext cx="508868" cy="283058"/>
            </a:xfrm>
            <a:custGeom>
              <a:avLst/>
              <a:gdLst/>
              <a:ahLst/>
              <a:cxnLst/>
              <a:rect l="l" t="t" r="r" b="b"/>
              <a:pathLst>
                <a:path w="508868" h="283058">
                  <a:moveTo>
                    <a:pt x="0" y="0"/>
                  </a:moveTo>
                  <a:lnTo>
                    <a:pt x="508868" y="0"/>
                  </a:lnTo>
                  <a:lnTo>
                    <a:pt x="508868" y="283058"/>
                  </a:lnTo>
                  <a:lnTo>
                    <a:pt x="0" y="2830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sp>
        <p:nvSpPr>
          <p:cNvPr id="9" name="Freeform 9"/>
          <p:cNvSpPr/>
          <p:nvPr/>
        </p:nvSpPr>
        <p:spPr>
          <a:xfrm>
            <a:off x="-1028121" y="0"/>
            <a:ext cx="3779025" cy="7579858"/>
          </a:xfrm>
          <a:custGeom>
            <a:avLst/>
            <a:gdLst/>
            <a:ahLst/>
            <a:cxnLst/>
            <a:rect l="l" t="t" r="r" b="b"/>
            <a:pathLst>
              <a:path w="3779025" h="7579858">
                <a:moveTo>
                  <a:pt x="0" y="0"/>
                </a:moveTo>
                <a:lnTo>
                  <a:pt x="3779025" y="0"/>
                </a:lnTo>
                <a:lnTo>
                  <a:pt x="3779025" y="7579858"/>
                </a:lnTo>
                <a:lnTo>
                  <a:pt x="0" y="7579858"/>
                </a:lnTo>
                <a:lnTo>
                  <a:pt x="0" y="0"/>
                </a:lnTo>
                <a:close/>
              </a:path>
            </a:pathLst>
          </a:custGeom>
          <a:blipFill>
            <a:blip r:embed="rId4"/>
            <a:stretch>
              <a:fillRect t="-3631" r="-11205"/>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504620" y="-2674278"/>
            <a:ext cx="13096747" cy="1309674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38100"/>
              <a:ext cx="660400" cy="698500"/>
            </a:xfrm>
            <a:prstGeom prst="rect">
              <a:avLst/>
            </a:prstGeom>
          </p:spPr>
          <p:txBody>
            <a:bodyPr lIns="65540" tIns="65540" rIns="65540" bIns="65540" rtlCol="0" anchor="ctr"/>
            <a:lstStyle/>
            <a:p>
              <a:pPr algn="ctr">
                <a:lnSpc>
                  <a:spcPts val="2889"/>
                </a:lnSpc>
              </a:pPr>
              <a:endParaRPr/>
            </a:p>
          </p:txBody>
        </p:sp>
      </p:grpSp>
      <p:sp>
        <p:nvSpPr>
          <p:cNvPr id="5" name="Freeform 5"/>
          <p:cNvSpPr/>
          <p:nvPr/>
        </p:nvSpPr>
        <p:spPr>
          <a:xfrm>
            <a:off x="364527" y="1472327"/>
            <a:ext cx="2153648" cy="5325260"/>
          </a:xfrm>
          <a:custGeom>
            <a:avLst/>
            <a:gdLst/>
            <a:ahLst/>
            <a:cxnLst/>
            <a:rect l="l" t="t" r="r" b="b"/>
            <a:pathLst>
              <a:path w="2153648" h="5325260">
                <a:moveTo>
                  <a:pt x="0" y="0"/>
                </a:moveTo>
                <a:lnTo>
                  <a:pt x="2153647" y="0"/>
                </a:lnTo>
                <a:lnTo>
                  <a:pt x="2153647" y="5325259"/>
                </a:lnTo>
                <a:lnTo>
                  <a:pt x="0" y="5325259"/>
                </a:lnTo>
                <a:lnTo>
                  <a:pt x="0" y="0"/>
                </a:lnTo>
                <a:close/>
              </a:path>
            </a:pathLst>
          </a:custGeom>
          <a:blipFill>
            <a:blip r:embed="rId2"/>
            <a:stretch>
              <a:fillRect l="-72540" t="-1322" r="-55382" b="-21580"/>
            </a:stretch>
          </a:blipFill>
        </p:spPr>
        <p:txBody>
          <a:bodyPr/>
          <a:lstStyle/>
          <a:p>
            <a:endParaRPr lang="en-GB"/>
          </a:p>
        </p:txBody>
      </p:sp>
      <p:sp>
        <p:nvSpPr>
          <p:cNvPr id="6" name="Freeform 6"/>
          <p:cNvSpPr/>
          <p:nvPr/>
        </p:nvSpPr>
        <p:spPr>
          <a:xfrm>
            <a:off x="7147360" y="1472327"/>
            <a:ext cx="2269444" cy="4767482"/>
          </a:xfrm>
          <a:custGeom>
            <a:avLst/>
            <a:gdLst/>
            <a:ahLst/>
            <a:cxnLst/>
            <a:rect l="l" t="t" r="r" b="b"/>
            <a:pathLst>
              <a:path w="2269444" h="4767482">
                <a:moveTo>
                  <a:pt x="0" y="0"/>
                </a:moveTo>
                <a:lnTo>
                  <a:pt x="2269444" y="0"/>
                </a:lnTo>
                <a:lnTo>
                  <a:pt x="2269444" y="4767482"/>
                </a:lnTo>
                <a:lnTo>
                  <a:pt x="0" y="4767482"/>
                </a:lnTo>
                <a:lnTo>
                  <a:pt x="0" y="0"/>
                </a:lnTo>
                <a:close/>
              </a:path>
            </a:pathLst>
          </a:custGeom>
          <a:blipFill>
            <a:blip r:embed="rId3"/>
            <a:stretch>
              <a:fillRect l="-41720" t="-4464" r="-60773" b="-24058"/>
            </a:stretch>
          </a:blipFill>
        </p:spPr>
        <p:txBody>
          <a:bodyPr/>
          <a:lstStyle/>
          <a:p>
            <a:endParaRPr lang="en-GB"/>
          </a:p>
        </p:txBody>
      </p:sp>
      <p:sp>
        <p:nvSpPr>
          <p:cNvPr id="7" name="TextBox 7"/>
          <p:cNvSpPr txBox="1"/>
          <p:nvPr/>
        </p:nvSpPr>
        <p:spPr>
          <a:xfrm>
            <a:off x="1441350" y="21078"/>
            <a:ext cx="5611643" cy="1015798"/>
          </a:xfrm>
          <a:prstGeom prst="rect">
            <a:avLst/>
          </a:prstGeom>
        </p:spPr>
        <p:txBody>
          <a:bodyPr lIns="0" tIns="0" rIns="0" bIns="0" rtlCol="0" anchor="t">
            <a:spAutoFit/>
          </a:bodyPr>
          <a:lstStyle/>
          <a:p>
            <a:pPr algn="ctr">
              <a:lnSpc>
                <a:spcPts val="8061"/>
              </a:lnSpc>
            </a:pPr>
            <a:r>
              <a:rPr lang="en-US" sz="5757" b="1">
                <a:solidFill>
                  <a:srgbClr val="000000"/>
                </a:solidFill>
                <a:latin typeface="Amazing Grotesk Semi-Bold"/>
                <a:ea typeface="Amazing Grotesk Semi-Bold"/>
                <a:cs typeface="Amazing Grotesk Semi-Bold"/>
                <a:sym typeface="Amazing Grotesk Semi-Bold"/>
              </a:rPr>
              <a:t>Funerary Jars</a:t>
            </a:r>
          </a:p>
        </p:txBody>
      </p:sp>
      <p:sp>
        <p:nvSpPr>
          <p:cNvPr id="8" name="TextBox 8"/>
          <p:cNvSpPr txBox="1"/>
          <p:nvPr/>
        </p:nvSpPr>
        <p:spPr>
          <a:xfrm>
            <a:off x="7052994" y="116328"/>
            <a:ext cx="2993776" cy="350141"/>
          </a:xfrm>
          <a:prstGeom prst="rect">
            <a:avLst/>
          </a:prstGeom>
        </p:spPr>
        <p:txBody>
          <a:bodyPr lIns="0" tIns="0" rIns="0" bIns="0" rtlCol="0" anchor="t">
            <a:spAutoFit/>
          </a:bodyPr>
          <a:lstStyle/>
          <a:p>
            <a:pPr algn="l">
              <a:lnSpc>
                <a:spcPts val="2785"/>
              </a:lnSpc>
            </a:pPr>
            <a:r>
              <a:rPr lang="en-US" sz="1989">
                <a:solidFill>
                  <a:srgbClr val="532F64"/>
                </a:solidFill>
                <a:latin typeface="Tenor Sans"/>
                <a:ea typeface="Tenor Sans"/>
                <a:cs typeface="Tenor Sans"/>
                <a:sym typeface="Tenor Sans"/>
              </a:rPr>
              <a:t>Communities Gallery</a:t>
            </a:r>
          </a:p>
        </p:txBody>
      </p:sp>
      <p:sp>
        <p:nvSpPr>
          <p:cNvPr id="9" name="TextBox 9"/>
          <p:cNvSpPr txBox="1"/>
          <p:nvPr/>
        </p:nvSpPr>
        <p:spPr>
          <a:xfrm>
            <a:off x="1876129" y="840189"/>
            <a:ext cx="1705191" cy="291997"/>
          </a:xfrm>
          <a:prstGeom prst="rect">
            <a:avLst/>
          </a:prstGeom>
        </p:spPr>
        <p:txBody>
          <a:bodyPr lIns="0" tIns="0" rIns="0" bIns="0" rtlCol="0" anchor="t">
            <a:spAutoFit/>
          </a:bodyPr>
          <a:lstStyle/>
          <a:p>
            <a:pPr algn="l">
              <a:lnSpc>
                <a:spcPts val="2280"/>
              </a:lnSpc>
            </a:pPr>
            <a:r>
              <a:rPr lang="en-US" sz="1629" b="1">
                <a:solidFill>
                  <a:srgbClr val="000000"/>
                </a:solidFill>
                <a:latin typeface="Amazing Grotesk Semi-Bold"/>
                <a:ea typeface="Amazing Grotesk Semi-Bold"/>
                <a:cs typeface="Amazing Grotesk Semi-Bold"/>
                <a:sym typeface="Amazing Grotesk Semi-Bold"/>
              </a:rPr>
              <a:t>2055-1069 BCE</a:t>
            </a:r>
          </a:p>
        </p:txBody>
      </p:sp>
      <p:sp>
        <p:nvSpPr>
          <p:cNvPr id="10" name="TextBox 10"/>
          <p:cNvSpPr txBox="1"/>
          <p:nvPr/>
        </p:nvSpPr>
        <p:spPr>
          <a:xfrm rot="5400000">
            <a:off x="-496294" y="5410430"/>
            <a:ext cx="1568751" cy="248142"/>
          </a:xfrm>
          <a:prstGeom prst="rect">
            <a:avLst/>
          </a:prstGeom>
        </p:spPr>
        <p:txBody>
          <a:bodyPr lIns="0" tIns="0" rIns="0" bIns="0" rtlCol="0" anchor="t">
            <a:spAutoFit/>
          </a:bodyPr>
          <a:lstStyle/>
          <a:p>
            <a:pPr algn="ctr">
              <a:lnSpc>
                <a:spcPts val="1921"/>
              </a:lnSpc>
            </a:pPr>
            <a:r>
              <a:rPr lang="en-US" sz="1372" b="1">
                <a:solidFill>
                  <a:srgbClr val="5D337B"/>
                </a:solidFill>
                <a:latin typeface="Amazing Grotesk Semi-Bold"/>
                <a:ea typeface="Amazing Grotesk Semi-Bold"/>
                <a:cs typeface="Amazing Grotesk Semi-Bold"/>
                <a:sym typeface="Amazing Grotesk Semi-Bold"/>
              </a:rPr>
              <a:t>IPSMG:R.1931.79</a:t>
            </a:r>
          </a:p>
        </p:txBody>
      </p:sp>
      <p:sp>
        <p:nvSpPr>
          <p:cNvPr id="11" name="TextBox 11"/>
          <p:cNvSpPr txBox="1"/>
          <p:nvPr/>
        </p:nvSpPr>
        <p:spPr>
          <a:xfrm rot="5400000">
            <a:off x="8526068" y="5201188"/>
            <a:ext cx="1829097" cy="248142"/>
          </a:xfrm>
          <a:prstGeom prst="rect">
            <a:avLst/>
          </a:prstGeom>
        </p:spPr>
        <p:txBody>
          <a:bodyPr lIns="0" tIns="0" rIns="0" bIns="0" rtlCol="0" anchor="t">
            <a:spAutoFit/>
          </a:bodyPr>
          <a:lstStyle/>
          <a:p>
            <a:pPr algn="ctr">
              <a:lnSpc>
                <a:spcPts val="1921"/>
              </a:lnSpc>
            </a:pPr>
            <a:r>
              <a:rPr lang="en-US" sz="1372" b="1">
                <a:solidFill>
                  <a:srgbClr val="5D337B"/>
                </a:solidFill>
                <a:latin typeface="Amazing Grotesk Semi-Bold"/>
                <a:ea typeface="Amazing Grotesk Semi-Bold"/>
                <a:cs typeface="Amazing Grotesk Semi-Bold"/>
                <a:sym typeface="Amazing Grotesk Semi-Bold"/>
              </a:rPr>
              <a:t>IPSMG:R.1944.44.29</a:t>
            </a:r>
          </a:p>
        </p:txBody>
      </p:sp>
      <p:sp>
        <p:nvSpPr>
          <p:cNvPr id="12" name="TextBox 12"/>
          <p:cNvSpPr txBox="1"/>
          <p:nvPr/>
        </p:nvSpPr>
        <p:spPr>
          <a:xfrm>
            <a:off x="1876129" y="1084561"/>
            <a:ext cx="2743960" cy="291997"/>
          </a:xfrm>
          <a:prstGeom prst="rect">
            <a:avLst/>
          </a:prstGeom>
        </p:spPr>
        <p:txBody>
          <a:bodyPr lIns="0" tIns="0" rIns="0" bIns="0" rtlCol="0" anchor="t">
            <a:spAutoFit/>
          </a:bodyPr>
          <a:lstStyle/>
          <a:p>
            <a:pPr algn="l">
              <a:lnSpc>
                <a:spcPts val="2280"/>
              </a:lnSpc>
            </a:pPr>
            <a:r>
              <a:rPr lang="en-US" sz="1629" b="1">
                <a:solidFill>
                  <a:srgbClr val="000000"/>
                </a:solidFill>
                <a:latin typeface="Amazing Grotesk Semi-Bold"/>
                <a:ea typeface="Amazing Grotesk Semi-Bold"/>
                <a:cs typeface="Amazing Grotesk Semi-Bold"/>
                <a:sym typeface="Amazing Grotesk Semi-Bold"/>
              </a:rPr>
              <a:t>Middle/New Kingdoms</a:t>
            </a:r>
          </a:p>
        </p:txBody>
      </p:sp>
      <p:sp>
        <p:nvSpPr>
          <p:cNvPr id="13" name="TextBox 13"/>
          <p:cNvSpPr txBox="1"/>
          <p:nvPr/>
        </p:nvSpPr>
        <p:spPr>
          <a:xfrm>
            <a:off x="2423192" y="3322557"/>
            <a:ext cx="4495384" cy="746524"/>
          </a:xfrm>
          <a:prstGeom prst="rect">
            <a:avLst/>
          </a:prstGeom>
        </p:spPr>
        <p:txBody>
          <a:bodyPr lIns="0" tIns="0" rIns="0" bIns="0" rtlCol="0" anchor="t">
            <a:spAutoFit/>
          </a:bodyPr>
          <a:lstStyle/>
          <a:p>
            <a:pPr algn="l">
              <a:lnSpc>
                <a:spcPts val="2953"/>
              </a:lnSpc>
            </a:pPr>
            <a:r>
              <a:rPr lang="en-US" sz="2109">
                <a:solidFill>
                  <a:srgbClr val="000000"/>
                </a:solidFill>
                <a:latin typeface="Amazing Grotesk"/>
                <a:ea typeface="Amazing Grotesk"/>
                <a:cs typeface="Amazing Grotesk"/>
                <a:sym typeface="Amazing Grotesk"/>
              </a:rPr>
              <a:t>The lids are modelled on the sons of the god Horus. </a:t>
            </a:r>
          </a:p>
        </p:txBody>
      </p:sp>
      <p:sp>
        <p:nvSpPr>
          <p:cNvPr id="14" name="TextBox 14"/>
          <p:cNvSpPr txBox="1"/>
          <p:nvPr/>
        </p:nvSpPr>
        <p:spPr>
          <a:xfrm>
            <a:off x="2423192" y="5784513"/>
            <a:ext cx="5348535" cy="1117998"/>
          </a:xfrm>
          <a:prstGeom prst="rect">
            <a:avLst/>
          </a:prstGeom>
        </p:spPr>
        <p:txBody>
          <a:bodyPr lIns="0" tIns="0" rIns="0" bIns="0" rtlCol="0" anchor="t">
            <a:spAutoFit/>
          </a:bodyPr>
          <a:lstStyle/>
          <a:p>
            <a:pPr algn="l">
              <a:lnSpc>
                <a:spcPts val="2953"/>
              </a:lnSpc>
              <a:spcBef>
                <a:spcPct val="0"/>
              </a:spcBef>
            </a:pPr>
            <a:r>
              <a:rPr lang="en-US" sz="2109">
                <a:solidFill>
                  <a:srgbClr val="000000"/>
                </a:solidFill>
                <a:latin typeface="Amazing Grotesk"/>
                <a:ea typeface="Amazing Grotesk"/>
                <a:cs typeface="Amazing Grotesk"/>
                <a:sym typeface="Amazing Grotesk"/>
              </a:rPr>
              <a:t>The lungs were looked after by Hapi, with the head of a baboon, and Duamutef, the jackal-headed god, held the stomach.</a:t>
            </a:r>
          </a:p>
        </p:txBody>
      </p:sp>
      <p:sp>
        <p:nvSpPr>
          <p:cNvPr id="15" name="TextBox 15"/>
          <p:cNvSpPr txBox="1"/>
          <p:nvPr/>
        </p:nvSpPr>
        <p:spPr>
          <a:xfrm>
            <a:off x="2423192" y="1604508"/>
            <a:ext cx="4724784" cy="1489449"/>
          </a:xfrm>
          <a:prstGeom prst="rect">
            <a:avLst/>
          </a:prstGeom>
        </p:spPr>
        <p:txBody>
          <a:bodyPr lIns="0" tIns="0" rIns="0" bIns="0" rtlCol="0" anchor="t">
            <a:spAutoFit/>
          </a:bodyPr>
          <a:lstStyle/>
          <a:p>
            <a:pPr algn="l">
              <a:lnSpc>
                <a:spcPts val="2954"/>
              </a:lnSpc>
              <a:spcBef>
                <a:spcPct val="0"/>
              </a:spcBef>
            </a:pPr>
            <a:r>
              <a:rPr lang="en-US" sz="2110">
                <a:solidFill>
                  <a:srgbClr val="000000"/>
                </a:solidFill>
                <a:latin typeface="Amazing Grotesk"/>
                <a:ea typeface="Amazing Grotesk"/>
                <a:cs typeface="Amazing Grotesk"/>
                <a:sym typeface="Amazing Grotesk"/>
              </a:rPr>
              <a:t>These jars held the organs of a mummified person for protection, as a whole body was needed to become god-like in the afterlife.</a:t>
            </a:r>
          </a:p>
        </p:txBody>
      </p:sp>
      <p:sp>
        <p:nvSpPr>
          <p:cNvPr id="16" name="TextBox 16"/>
          <p:cNvSpPr txBox="1"/>
          <p:nvPr/>
        </p:nvSpPr>
        <p:spPr>
          <a:xfrm>
            <a:off x="2423192" y="4180764"/>
            <a:ext cx="4724784" cy="1489449"/>
          </a:xfrm>
          <a:prstGeom prst="rect">
            <a:avLst/>
          </a:prstGeom>
        </p:spPr>
        <p:txBody>
          <a:bodyPr lIns="0" tIns="0" rIns="0" bIns="0" rtlCol="0" anchor="t">
            <a:spAutoFit/>
          </a:bodyPr>
          <a:lstStyle/>
          <a:p>
            <a:pPr algn="l">
              <a:lnSpc>
                <a:spcPts val="2954"/>
              </a:lnSpc>
              <a:spcBef>
                <a:spcPct val="0"/>
              </a:spcBef>
            </a:pPr>
            <a:r>
              <a:rPr lang="en-US" sz="2110">
                <a:solidFill>
                  <a:srgbClr val="000000"/>
                </a:solidFill>
                <a:latin typeface="Amazing Grotesk"/>
                <a:ea typeface="Amazing Grotesk"/>
                <a:cs typeface="Amazing Grotesk"/>
                <a:sym typeface="Amazing Grotesk"/>
              </a:rPr>
              <a:t>Here we have a wooden Imseti jar, with a human head, for the liver, and a limestone Qebesenuf jar, with the head of a hawk, for the intestines.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2738189"/>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4097626" y="1259438"/>
            <a:ext cx="5280910" cy="2342162"/>
          </a:xfrm>
          <a:prstGeom prst="rect">
            <a:avLst/>
          </a:prstGeom>
        </p:spPr>
        <p:txBody>
          <a:bodyPr lIns="0" tIns="0" rIns="0" bIns="0" rtlCol="0" anchor="t">
            <a:spAutoFit/>
          </a:bodyPr>
          <a:lstStyle/>
          <a:p>
            <a:pPr algn="l">
              <a:lnSpc>
                <a:spcPts val="3729"/>
              </a:lnSpc>
              <a:spcBef>
                <a:spcPct val="0"/>
              </a:spcBef>
            </a:pPr>
            <a:r>
              <a:rPr lang="en-US" sz="2663" b="1">
                <a:solidFill>
                  <a:srgbClr val="000000"/>
                </a:solidFill>
                <a:latin typeface="Amazing Grotesk Semi-Bold"/>
                <a:ea typeface="Amazing Grotesk Semi-Bold"/>
                <a:cs typeface="Amazing Grotesk Semi-Bold"/>
                <a:sym typeface="Amazing Grotesk Semi-Bold"/>
              </a:rPr>
              <a:t>Death was seen, not as an end, but as a </a:t>
            </a:r>
            <a:r>
              <a:rPr lang="en-US" sz="2663" b="1">
                <a:solidFill>
                  <a:srgbClr val="066999"/>
                </a:solidFill>
                <a:latin typeface="Amazing Grotesk Semi-Bold"/>
                <a:ea typeface="Amazing Grotesk Semi-Bold"/>
                <a:cs typeface="Amazing Grotesk Semi-Bold"/>
                <a:sym typeface="Amazing Grotesk Semi-Bold"/>
              </a:rPr>
              <a:t>transformation</a:t>
            </a:r>
            <a:r>
              <a:rPr lang="en-US" sz="2663" b="1">
                <a:solidFill>
                  <a:srgbClr val="000000"/>
                </a:solidFill>
                <a:latin typeface="Amazing Grotesk Semi-Bold"/>
                <a:ea typeface="Amazing Grotesk Semi-Bold"/>
                <a:cs typeface="Amazing Grotesk Semi-Bold"/>
                <a:sym typeface="Amazing Grotesk Semi-Bold"/>
              </a:rPr>
              <a:t> into </a:t>
            </a:r>
            <a:r>
              <a:rPr lang="en-US" sz="2663" b="1">
                <a:solidFill>
                  <a:srgbClr val="066999"/>
                </a:solidFill>
                <a:latin typeface="Amazing Grotesk Semi-Bold"/>
                <a:ea typeface="Amazing Grotesk Semi-Bold"/>
                <a:cs typeface="Amazing Grotesk Semi-Bold"/>
                <a:sym typeface="Amazing Grotesk Semi-Bold"/>
              </a:rPr>
              <a:t>eternal life</a:t>
            </a:r>
            <a:r>
              <a:rPr lang="en-US" sz="2663" b="1">
                <a:solidFill>
                  <a:srgbClr val="000000"/>
                </a:solidFill>
                <a:latin typeface="Amazing Grotesk Semi-Bold"/>
                <a:ea typeface="Amazing Grotesk Semi-Bold"/>
                <a:cs typeface="Amazing Grotesk Semi-Bold"/>
                <a:sym typeface="Amazing Grotesk Semi-Bold"/>
              </a:rPr>
              <a:t>. Preserving the </a:t>
            </a:r>
            <a:r>
              <a:rPr lang="en-US" sz="2663" b="1">
                <a:solidFill>
                  <a:srgbClr val="066999"/>
                </a:solidFill>
                <a:latin typeface="Amazing Grotesk Semi-Bold"/>
                <a:ea typeface="Amazing Grotesk Semi-Bold"/>
                <a:cs typeface="Amazing Grotesk Semi-Bold"/>
                <a:sym typeface="Amazing Grotesk Semi-Bold"/>
              </a:rPr>
              <a:t>body</a:t>
            </a:r>
            <a:r>
              <a:rPr lang="en-US" sz="2663" b="1">
                <a:solidFill>
                  <a:srgbClr val="000000"/>
                </a:solidFill>
                <a:latin typeface="Amazing Grotesk Semi-Bold"/>
                <a:ea typeface="Amazing Grotesk Semi-Bold"/>
                <a:cs typeface="Amazing Grotesk Semi-Bold"/>
                <a:sym typeface="Amazing Grotesk Semi-Bold"/>
              </a:rPr>
              <a:t>, the </a:t>
            </a:r>
            <a:r>
              <a:rPr lang="en-US" sz="2663" b="1">
                <a:solidFill>
                  <a:srgbClr val="066999"/>
                </a:solidFill>
                <a:latin typeface="Amazing Grotesk Semi-Bold"/>
                <a:ea typeface="Amazing Grotesk Semi-Bold"/>
                <a:cs typeface="Amazing Grotesk Semi-Bold"/>
                <a:sym typeface="Amazing Grotesk Semi-Bold"/>
              </a:rPr>
              <a:t>soul</a:t>
            </a:r>
            <a:r>
              <a:rPr lang="en-US" sz="2663" b="1">
                <a:solidFill>
                  <a:srgbClr val="000000"/>
                </a:solidFill>
                <a:latin typeface="Amazing Grotesk Semi-Bold"/>
                <a:ea typeface="Amazing Grotesk Semi-Bold"/>
                <a:cs typeface="Amazing Grotesk Semi-Bold"/>
                <a:sym typeface="Amazing Grotesk Semi-Bold"/>
              </a:rPr>
              <a:t>, and the </a:t>
            </a:r>
            <a:r>
              <a:rPr lang="en-US" sz="2663" b="1">
                <a:solidFill>
                  <a:srgbClr val="066999"/>
                </a:solidFill>
                <a:latin typeface="Amazing Grotesk Semi-Bold"/>
                <a:ea typeface="Amazing Grotesk Semi-Bold"/>
                <a:cs typeface="Amazing Grotesk Semi-Bold"/>
                <a:sym typeface="Amazing Grotesk Semi-Bold"/>
              </a:rPr>
              <a:t>name</a:t>
            </a:r>
            <a:r>
              <a:rPr lang="en-US" sz="2663" b="1">
                <a:solidFill>
                  <a:srgbClr val="000000"/>
                </a:solidFill>
                <a:latin typeface="Amazing Grotesk Semi-Bold"/>
                <a:ea typeface="Amazing Grotesk Semi-Bold"/>
                <a:cs typeface="Amazing Grotesk Semi-Bold"/>
                <a:sym typeface="Amazing Grotesk Semi-Bold"/>
              </a:rPr>
              <a:t> was important for this process.</a:t>
            </a:r>
          </a:p>
        </p:txBody>
      </p:sp>
      <p:sp>
        <p:nvSpPr>
          <p:cNvPr id="6" name="TextBox 6"/>
          <p:cNvSpPr txBox="1"/>
          <p:nvPr/>
        </p:nvSpPr>
        <p:spPr>
          <a:xfrm>
            <a:off x="4097626" y="3868300"/>
            <a:ext cx="5280910" cy="1408768"/>
          </a:xfrm>
          <a:prstGeom prst="rect">
            <a:avLst/>
          </a:prstGeom>
        </p:spPr>
        <p:txBody>
          <a:bodyPr lIns="0" tIns="0" rIns="0" bIns="0" rtlCol="0" anchor="t">
            <a:spAutoFit/>
          </a:bodyPr>
          <a:lstStyle/>
          <a:p>
            <a:pPr algn="l">
              <a:lnSpc>
                <a:spcPts val="3726"/>
              </a:lnSpc>
              <a:spcBef>
                <a:spcPct val="0"/>
              </a:spcBef>
            </a:pPr>
            <a:r>
              <a:rPr lang="en-US" sz="2661" b="1">
                <a:solidFill>
                  <a:srgbClr val="000000"/>
                </a:solidFill>
                <a:latin typeface="Amazing Grotesk Semi-Bold"/>
                <a:ea typeface="Amazing Grotesk Semi-Bold"/>
                <a:cs typeface="Amazing Grotesk Semi-Bold"/>
                <a:sym typeface="Amazing Grotesk Semi-Bold"/>
              </a:rPr>
              <a:t>These jars allowed the body to remain </a:t>
            </a:r>
            <a:r>
              <a:rPr lang="en-US" sz="2661" b="1">
                <a:solidFill>
                  <a:srgbClr val="066999"/>
                </a:solidFill>
                <a:latin typeface="Amazing Grotesk Semi-Bold"/>
                <a:ea typeface="Amazing Grotesk Semi-Bold"/>
                <a:cs typeface="Amazing Grotesk Semi-Bold"/>
                <a:sym typeface="Amazing Grotesk Semi-Bold"/>
              </a:rPr>
              <a:t>whole</a:t>
            </a:r>
            <a:r>
              <a:rPr lang="en-US" sz="2661" b="1">
                <a:solidFill>
                  <a:srgbClr val="000000"/>
                </a:solidFill>
                <a:latin typeface="Amazing Grotesk Semi-Bold"/>
                <a:ea typeface="Amazing Grotesk Semi-Bold"/>
                <a:cs typeface="Amazing Grotesk Semi-Bold"/>
                <a:sym typeface="Amazing Grotesk Semi-Bold"/>
              </a:rPr>
              <a:t>, both </a:t>
            </a:r>
            <a:r>
              <a:rPr lang="en-US" sz="2661" b="1">
                <a:solidFill>
                  <a:srgbClr val="066999"/>
                </a:solidFill>
                <a:latin typeface="Amazing Grotesk Semi-Bold"/>
                <a:ea typeface="Amazing Grotesk Semi-Bold"/>
                <a:cs typeface="Amazing Grotesk Semi-Bold"/>
                <a:sym typeface="Amazing Grotesk Semi-Bold"/>
              </a:rPr>
              <a:t>physically</a:t>
            </a:r>
            <a:r>
              <a:rPr lang="en-US" sz="2661" b="1">
                <a:solidFill>
                  <a:srgbClr val="000000"/>
                </a:solidFill>
                <a:latin typeface="Amazing Grotesk Semi-Bold"/>
                <a:ea typeface="Amazing Grotesk Semi-Bold"/>
                <a:cs typeface="Amazing Grotesk Semi-Bold"/>
                <a:sym typeface="Amazing Grotesk Semi-Bold"/>
              </a:rPr>
              <a:t> and </a:t>
            </a:r>
            <a:r>
              <a:rPr lang="en-US" sz="2661" b="1">
                <a:solidFill>
                  <a:srgbClr val="066999"/>
                </a:solidFill>
                <a:latin typeface="Amazing Grotesk Semi-Bold"/>
                <a:ea typeface="Amazing Grotesk Semi-Bold"/>
                <a:cs typeface="Amazing Grotesk Semi-Bold"/>
                <a:sym typeface="Amazing Grotesk Semi-Bold"/>
              </a:rPr>
              <a:t>spiritually</a:t>
            </a:r>
            <a:r>
              <a:rPr lang="en-US" sz="2661" b="1">
                <a:solidFill>
                  <a:srgbClr val="000000"/>
                </a:solidFill>
                <a:latin typeface="Amazing Grotesk Semi-Bold"/>
                <a:ea typeface="Amazing Grotesk Semi-Bold"/>
                <a:cs typeface="Amazing Grotesk Semi-Bold"/>
                <a:sym typeface="Amazing Grotesk Semi-Bold"/>
              </a:rPr>
              <a:t>.</a:t>
            </a:r>
          </a:p>
        </p:txBody>
      </p:sp>
      <p:sp>
        <p:nvSpPr>
          <p:cNvPr id="7" name="TextBox 7"/>
          <p:cNvSpPr txBox="1"/>
          <p:nvPr/>
        </p:nvSpPr>
        <p:spPr>
          <a:xfrm>
            <a:off x="4097626" y="5546387"/>
            <a:ext cx="5280910" cy="1408768"/>
          </a:xfrm>
          <a:prstGeom prst="rect">
            <a:avLst/>
          </a:prstGeom>
        </p:spPr>
        <p:txBody>
          <a:bodyPr lIns="0" tIns="0" rIns="0" bIns="0" rtlCol="0" anchor="t">
            <a:spAutoFit/>
          </a:bodyPr>
          <a:lstStyle/>
          <a:p>
            <a:pPr algn="l">
              <a:lnSpc>
                <a:spcPts val="3726"/>
              </a:lnSpc>
              <a:spcBef>
                <a:spcPct val="0"/>
              </a:spcBef>
            </a:pPr>
            <a:r>
              <a:rPr lang="en-US" sz="2661" b="1">
                <a:solidFill>
                  <a:srgbClr val="000000"/>
                </a:solidFill>
                <a:latin typeface="Amazing Grotesk Semi-Bold"/>
                <a:ea typeface="Amazing Grotesk Semi-Bold"/>
                <a:cs typeface="Amazing Grotesk Semi-Bold"/>
                <a:sym typeface="Amazing Grotesk Semi-Bold"/>
              </a:rPr>
              <a:t>So, what does it mean now that the </a:t>
            </a:r>
            <a:r>
              <a:rPr lang="en-US" sz="2661" b="1">
                <a:solidFill>
                  <a:srgbClr val="066999"/>
                </a:solidFill>
                <a:latin typeface="Amazing Grotesk Semi-Bold"/>
                <a:ea typeface="Amazing Grotesk Semi-Bold"/>
                <a:cs typeface="Amazing Grotesk Semi-Bold"/>
                <a:sym typeface="Amazing Grotesk Semi-Bold"/>
              </a:rPr>
              <a:t>organs</a:t>
            </a:r>
            <a:r>
              <a:rPr lang="en-US" sz="2661" b="1">
                <a:solidFill>
                  <a:srgbClr val="000000"/>
                </a:solidFill>
                <a:latin typeface="Amazing Grotesk Semi-Bold"/>
                <a:ea typeface="Amazing Grotesk Semi-Bold"/>
                <a:cs typeface="Amazing Grotesk Semi-Bold"/>
                <a:sym typeface="Amazing Grotesk Semi-Bold"/>
              </a:rPr>
              <a:t> are </a:t>
            </a:r>
            <a:r>
              <a:rPr lang="en-US" sz="2661" b="1">
                <a:solidFill>
                  <a:srgbClr val="066999"/>
                </a:solidFill>
                <a:latin typeface="Amazing Grotesk Semi-Bold"/>
                <a:ea typeface="Amazing Grotesk Semi-Bold"/>
                <a:cs typeface="Amazing Grotesk Semi-Bold"/>
                <a:sym typeface="Amazing Grotesk Semi-Bold"/>
              </a:rPr>
              <a:t>no longer</a:t>
            </a:r>
            <a:r>
              <a:rPr lang="en-US" sz="2661" b="1">
                <a:solidFill>
                  <a:srgbClr val="000000"/>
                </a:solidFill>
                <a:latin typeface="Amazing Grotesk Semi-Bold"/>
                <a:ea typeface="Amazing Grotesk Semi-Bold"/>
                <a:cs typeface="Amazing Grotesk Semi-Bold"/>
                <a:sym typeface="Amazing Grotesk Semi-Bold"/>
              </a:rPr>
              <a:t> in these jars?</a:t>
            </a:r>
          </a:p>
        </p:txBody>
      </p:sp>
      <p:grpSp>
        <p:nvGrpSpPr>
          <p:cNvPr id="8" name="Group 8"/>
          <p:cNvGrpSpPr/>
          <p:nvPr/>
        </p:nvGrpSpPr>
        <p:grpSpPr>
          <a:xfrm>
            <a:off x="223318" y="564020"/>
            <a:ext cx="3683677" cy="821525"/>
            <a:chOff x="0" y="33931"/>
            <a:chExt cx="4911569" cy="1095367"/>
          </a:xfrm>
        </p:grpSpPr>
        <p:sp>
          <p:nvSpPr>
            <p:cNvPr id="9" name="TextBox 9"/>
            <p:cNvSpPr txBox="1"/>
            <p:nvPr/>
          </p:nvSpPr>
          <p:spPr>
            <a:xfrm>
              <a:off x="0" y="114437"/>
              <a:ext cx="4911569" cy="1014861"/>
            </a:xfrm>
            <a:prstGeom prst="rect">
              <a:avLst/>
            </a:prstGeom>
          </p:spPr>
          <p:txBody>
            <a:bodyPr lIns="0" tIns="0" rIns="0" bIns="0" rtlCol="0" anchor="t">
              <a:spAutoFit/>
            </a:bodyPr>
            <a:lstStyle/>
            <a:p>
              <a:pPr algn="l">
                <a:lnSpc>
                  <a:spcPts val="4957"/>
                </a:lnSpc>
              </a:pPr>
              <a:r>
                <a:rPr lang="en-US" sz="5164" b="1">
                  <a:solidFill>
                    <a:srgbClr val="066999"/>
                  </a:solidFill>
                  <a:latin typeface="Avenir Bold"/>
                  <a:ea typeface="Avenir Bold"/>
                  <a:cs typeface="Avenir Bold"/>
                  <a:sym typeface="Avenir Bold"/>
                </a:rPr>
                <a:t>Critical Eye</a:t>
              </a:r>
            </a:p>
          </p:txBody>
        </p:sp>
        <p:sp>
          <p:nvSpPr>
            <p:cNvPr id="10" name="Freeform 10"/>
            <p:cNvSpPr/>
            <p:nvPr/>
          </p:nvSpPr>
          <p:spPr>
            <a:xfrm>
              <a:off x="1371015" y="33931"/>
              <a:ext cx="508868" cy="283058"/>
            </a:xfrm>
            <a:custGeom>
              <a:avLst/>
              <a:gdLst/>
              <a:ahLst/>
              <a:cxnLst/>
              <a:rect l="l" t="t" r="r" b="b"/>
              <a:pathLst>
                <a:path w="508868" h="283058">
                  <a:moveTo>
                    <a:pt x="0" y="0"/>
                  </a:moveTo>
                  <a:lnTo>
                    <a:pt x="508868" y="0"/>
                  </a:lnTo>
                  <a:lnTo>
                    <a:pt x="508868" y="283058"/>
                  </a:lnTo>
                  <a:lnTo>
                    <a:pt x="0" y="2830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sp>
        <p:nvSpPr>
          <p:cNvPr id="11" name="Freeform 11"/>
          <p:cNvSpPr/>
          <p:nvPr/>
        </p:nvSpPr>
        <p:spPr>
          <a:xfrm>
            <a:off x="-207274" y="1809923"/>
            <a:ext cx="4544862" cy="9547514"/>
          </a:xfrm>
          <a:custGeom>
            <a:avLst/>
            <a:gdLst/>
            <a:ahLst/>
            <a:cxnLst/>
            <a:rect l="l" t="t" r="r" b="b"/>
            <a:pathLst>
              <a:path w="4544862" h="9547514">
                <a:moveTo>
                  <a:pt x="0" y="0"/>
                </a:moveTo>
                <a:lnTo>
                  <a:pt x="4544861" y="0"/>
                </a:lnTo>
                <a:lnTo>
                  <a:pt x="4544861" y="9547514"/>
                </a:lnTo>
                <a:lnTo>
                  <a:pt x="0" y="9547514"/>
                </a:lnTo>
                <a:lnTo>
                  <a:pt x="0" y="0"/>
                </a:lnTo>
                <a:close/>
              </a:path>
            </a:pathLst>
          </a:custGeom>
          <a:blipFill>
            <a:blip r:embed="rId4"/>
            <a:stretch>
              <a:fillRect l="-41720" t="-4464" r="-60773" b="-24058"/>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271054" y="-5610094"/>
            <a:ext cx="13439665" cy="13439665"/>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38100"/>
              <a:ext cx="660400" cy="698500"/>
            </a:xfrm>
            <a:prstGeom prst="rect">
              <a:avLst/>
            </a:prstGeom>
          </p:spPr>
          <p:txBody>
            <a:bodyPr lIns="65540" tIns="65540" rIns="65540" bIns="65540" rtlCol="0" anchor="ctr"/>
            <a:lstStyle/>
            <a:p>
              <a:pPr algn="ctr">
                <a:lnSpc>
                  <a:spcPts val="2889"/>
                </a:lnSpc>
              </a:pPr>
              <a:endParaRPr/>
            </a:p>
          </p:txBody>
        </p:sp>
      </p:grpSp>
      <p:sp>
        <p:nvSpPr>
          <p:cNvPr id="5" name="Freeform 5"/>
          <p:cNvSpPr/>
          <p:nvPr/>
        </p:nvSpPr>
        <p:spPr>
          <a:xfrm>
            <a:off x="-589747" y="1131300"/>
            <a:ext cx="5008477" cy="6965123"/>
          </a:xfrm>
          <a:custGeom>
            <a:avLst/>
            <a:gdLst/>
            <a:ahLst/>
            <a:cxnLst/>
            <a:rect l="l" t="t" r="r" b="b"/>
            <a:pathLst>
              <a:path w="5008477" h="6965123">
                <a:moveTo>
                  <a:pt x="0" y="0"/>
                </a:moveTo>
                <a:lnTo>
                  <a:pt x="5008478" y="0"/>
                </a:lnTo>
                <a:lnTo>
                  <a:pt x="5008478" y="6965123"/>
                </a:lnTo>
                <a:lnTo>
                  <a:pt x="0" y="6965123"/>
                </a:lnTo>
                <a:lnTo>
                  <a:pt x="0" y="0"/>
                </a:lnTo>
                <a:close/>
              </a:path>
            </a:pathLst>
          </a:custGeom>
          <a:blipFill>
            <a:blip r:embed="rId2"/>
            <a:stretch>
              <a:fillRect l="-20505" t="-18596" r="-22602" b="-25328"/>
            </a:stretch>
          </a:blipFill>
        </p:spPr>
        <p:txBody>
          <a:bodyPr/>
          <a:lstStyle/>
          <a:p>
            <a:endParaRPr lang="en-GB"/>
          </a:p>
        </p:txBody>
      </p:sp>
      <p:sp>
        <p:nvSpPr>
          <p:cNvPr id="6" name="TextBox 6"/>
          <p:cNvSpPr txBox="1"/>
          <p:nvPr/>
        </p:nvSpPr>
        <p:spPr>
          <a:xfrm>
            <a:off x="271054" y="-6469"/>
            <a:ext cx="5736685" cy="1015565"/>
          </a:xfrm>
          <a:prstGeom prst="rect">
            <a:avLst/>
          </a:prstGeom>
        </p:spPr>
        <p:txBody>
          <a:bodyPr lIns="0" tIns="0" rIns="0" bIns="0" rtlCol="0" anchor="t">
            <a:spAutoFit/>
          </a:bodyPr>
          <a:lstStyle/>
          <a:p>
            <a:pPr algn="ctr">
              <a:lnSpc>
                <a:spcPts val="8073"/>
              </a:lnSpc>
            </a:pPr>
            <a:r>
              <a:rPr lang="en-US" sz="5767" b="1">
                <a:solidFill>
                  <a:srgbClr val="000000"/>
                </a:solidFill>
                <a:latin typeface="Amazing Grotesk Semi-Bold"/>
                <a:ea typeface="Amazing Grotesk Semi-Bold"/>
                <a:cs typeface="Amazing Grotesk Semi-Bold"/>
                <a:sym typeface="Amazing Grotesk Semi-Bold"/>
              </a:rPr>
              <a:t>Golden Mask</a:t>
            </a:r>
          </a:p>
        </p:txBody>
      </p:sp>
      <p:sp>
        <p:nvSpPr>
          <p:cNvPr id="7" name="TextBox 7"/>
          <p:cNvSpPr txBox="1"/>
          <p:nvPr/>
        </p:nvSpPr>
        <p:spPr>
          <a:xfrm>
            <a:off x="7123032" y="88781"/>
            <a:ext cx="2843750" cy="350192"/>
          </a:xfrm>
          <a:prstGeom prst="rect">
            <a:avLst/>
          </a:prstGeom>
        </p:spPr>
        <p:txBody>
          <a:bodyPr lIns="0" tIns="0" rIns="0" bIns="0" rtlCol="0" anchor="t">
            <a:spAutoFit/>
          </a:bodyPr>
          <a:lstStyle/>
          <a:p>
            <a:pPr algn="l">
              <a:lnSpc>
                <a:spcPts val="2782"/>
              </a:lnSpc>
            </a:pPr>
            <a:r>
              <a:rPr lang="en-US" sz="1987">
                <a:solidFill>
                  <a:srgbClr val="532F64"/>
                </a:solidFill>
                <a:latin typeface="Tenor Sans"/>
                <a:ea typeface="Tenor Sans"/>
                <a:cs typeface="Tenor Sans"/>
                <a:sym typeface="Tenor Sans"/>
              </a:rPr>
              <a:t>Communities Gallery</a:t>
            </a:r>
          </a:p>
        </p:txBody>
      </p:sp>
      <p:sp>
        <p:nvSpPr>
          <p:cNvPr id="8" name="TextBox 8"/>
          <p:cNvSpPr txBox="1"/>
          <p:nvPr/>
        </p:nvSpPr>
        <p:spPr>
          <a:xfrm>
            <a:off x="995132" y="839268"/>
            <a:ext cx="1838719" cy="292032"/>
          </a:xfrm>
          <a:prstGeom prst="rect">
            <a:avLst/>
          </a:prstGeom>
        </p:spPr>
        <p:txBody>
          <a:bodyPr lIns="0" tIns="0" rIns="0" bIns="0" rtlCol="0" anchor="t">
            <a:spAutoFit/>
          </a:bodyPr>
          <a:lstStyle/>
          <a:p>
            <a:pPr algn="l">
              <a:lnSpc>
                <a:spcPts val="2278"/>
              </a:lnSpc>
            </a:pPr>
            <a:r>
              <a:rPr lang="en-US" sz="1627" b="1">
                <a:solidFill>
                  <a:srgbClr val="000000"/>
                </a:solidFill>
                <a:latin typeface="Amazing Grotesk Semi-Bold"/>
                <a:ea typeface="Amazing Grotesk Semi-Bold"/>
                <a:cs typeface="Amazing Grotesk Semi-Bold"/>
                <a:sym typeface="Amazing Grotesk Semi-Bold"/>
              </a:rPr>
              <a:t>110 CE</a:t>
            </a:r>
          </a:p>
        </p:txBody>
      </p:sp>
      <p:sp>
        <p:nvSpPr>
          <p:cNvPr id="9" name="TextBox 9"/>
          <p:cNvSpPr txBox="1"/>
          <p:nvPr/>
        </p:nvSpPr>
        <p:spPr>
          <a:xfrm>
            <a:off x="3563287" y="1182474"/>
            <a:ext cx="5753506" cy="1489519"/>
          </a:xfrm>
          <a:prstGeom prst="rect">
            <a:avLst/>
          </a:prstGeom>
        </p:spPr>
        <p:txBody>
          <a:bodyPr lIns="0" tIns="0" rIns="0" bIns="0" rtlCol="0" anchor="t">
            <a:spAutoFit/>
          </a:bodyPr>
          <a:lstStyle/>
          <a:p>
            <a:pPr algn="l">
              <a:lnSpc>
                <a:spcPts val="2950"/>
              </a:lnSpc>
            </a:pPr>
            <a:r>
              <a:rPr lang="en-US" sz="2107">
                <a:solidFill>
                  <a:srgbClr val="000000"/>
                </a:solidFill>
                <a:latin typeface="Amazing Grotesk"/>
                <a:ea typeface="Amazing Grotesk"/>
                <a:cs typeface="Amazing Grotesk"/>
                <a:sym typeface="Amazing Grotesk"/>
              </a:rPr>
              <a:t>This mask is made of cartonnage: canvas, papyrus and plaster. It was moulded to the person’s face after mummification, then painted and decorated with gold leaf.</a:t>
            </a:r>
          </a:p>
        </p:txBody>
      </p:sp>
      <p:sp>
        <p:nvSpPr>
          <p:cNvPr id="10" name="TextBox 10"/>
          <p:cNvSpPr txBox="1"/>
          <p:nvPr/>
        </p:nvSpPr>
        <p:spPr>
          <a:xfrm>
            <a:off x="4334845" y="6872132"/>
            <a:ext cx="1601053" cy="248181"/>
          </a:xfrm>
          <a:prstGeom prst="rect">
            <a:avLst/>
          </a:prstGeom>
        </p:spPr>
        <p:txBody>
          <a:bodyPr lIns="0" tIns="0" rIns="0" bIns="0" rtlCol="0" anchor="t">
            <a:spAutoFit/>
          </a:bodyPr>
          <a:lstStyle/>
          <a:p>
            <a:pPr algn="ctr">
              <a:lnSpc>
                <a:spcPts val="1918"/>
              </a:lnSpc>
            </a:pPr>
            <a:r>
              <a:rPr lang="en-US" sz="1370" b="1">
                <a:solidFill>
                  <a:srgbClr val="5D337B"/>
                </a:solidFill>
                <a:latin typeface="Amazing Grotesk Semi-Bold"/>
                <a:ea typeface="Amazing Grotesk Semi-Bold"/>
                <a:cs typeface="Amazing Grotesk Semi-Bold"/>
                <a:sym typeface="Amazing Grotesk Semi-Bold"/>
              </a:rPr>
              <a:t>IPSMG:R.1992.89.2</a:t>
            </a:r>
          </a:p>
        </p:txBody>
      </p:sp>
      <p:sp>
        <p:nvSpPr>
          <p:cNvPr id="11" name="TextBox 11"/>
          <p:cNvSpPr txBox="1"/>
          <p:nvPr/>
        </p:nvSpPr>
        <p:spPr>
          <a:xfrm>
            <a:off x="1769065" y="839268"/>
            <a:ext cx="1794223" cy="292032"/>
          </a:xfrm>
          <a:prstGeom prst="rect">
            <a:avLst/>
          </a:prstGeom>
        </p:spPr>
        <p:txBody>
          <a:bodyPr lIns="0" tIns="0" rIns="0" bIns="0" rtlCol="0" anchor="t">
            <a:spAutoFit/>
          </a:bodyPr>
          <a:lstStyle/>
          <a:p>
            <a:pPr algn="l">
              <a:lnSpc>
                <a:spcPts val="2278"/>
              </a:lnSpc>
            </a:pPr>
            <a:r>
              <a:rPr lang="en-US" sz="1627" b="1">
                <a:solidFill>
                  <a:srgbClr val="000000"/>
                </a:solidFill>
                <a:latin typeface="Amazing Grotesk Semi-Bold"/>
                <a:ea typeface="Amazing Grotesk Semi-Bold"/>
                <a:cs typeface="Amazing Grotesk Semi-Bold"/>
                <a:sym typeface="Amazing Grotesk Semi-Bold"/>
              </a:rPr>
              <a:t>Roman Period</a:t>
            </a:r>
          </a:p>
        </p:txBody>
      </p:sp>
      <p:sp>
        <p:nvSpPr>
          <p:cNvPr id="12" name="TextBox 12"/>
          <p:cNvSpPr txBox="1"/>
          <p:nvPr/>
        </p:nvSpPr>
        <p:spPr>
          <a:xfrm>
            <a:off x="4544302" y="4351211"/>
            <a:ext cx="4893169" cy="2232469"/>
          </a:xfrm>
          <a:prstGeom prst="rect">
            <a:avLst/>
          </a:prstGeom>
        </p:spPr>
        <p:txBody>
          <a:bodyPr lIns="0" tIns="0" rIns="0" bIns="0" rtlCol="0" anchor="t">
            <a:spAutoFit/>
          </a:bodyPr>
          <a:lstStyle/>
          <a:p>
            <a:pPr algn="l">
              <a:lnSpc>
                <a:spcPts val="2950"/>
              </a:lnSpc>
            </a:pPr>
            <a:r>
              <a:rPr lang="en-US" sz="2107">
                <a:solidFill>
                  <a:srgbClr val="000000"/>
                </a:solidFill>
                <a:latin typeface="Amazing Grotesk"/>
                <a:ea typeface="Amazing Grotesk"/>
                <a:cs typeface="Amazing Grotesk"/>
                <a:sym typeface="Amazing Grotesk"/>
              </a:rPr>
              <a:t>This mask, from Hawara,  was for a man called Titus Flavius Demetrios - a Roman citizen living in Egypt. Even long after the rule of the Pharaohs, Ancient Egyptian religious rituals continued.</a:t>
            </a:r>
          </a:p>
        </p:txBody>
      </p:sp>
      <p:sp>
        <p:nvSpPr>
          <p:cNvPr id="13" name="TextBox 13"/>
          <p:cNvSpPr txBox="1"/>
          <p:nvPr/>
        </p:nvSpPr>
        <p:spPr>
          <a:xfrm>
            <a:off x="3563287" y="2854157"/>
            <a:ext cx="6024077" cy="1117974"/>
          </a:xfrm>
          <a:prstGeom prst="rect">
            <a:avLst/>
          </a:prstGeom>
        </p:spPr>
        <p:txBody>
          <a:bodyPr lIns="0" tIns="0" rIns="0" bIns="0" rtlCol="0" anchor="t">
            <a:spAutoFit/>
          </a:bodyPr>
          <a:lstStyle/>
          <a:p>
            <a:pPr algn="l">
              <a:lnSpc>
                <a:spcPts val="2954"/>
              </a:lnSpc>
              <a:spcBef>
                <a:spcPct val="0"/>
              </a:spcBef>
            </a:pPr>
            <a:r>
              <a:rPr lang="en-US" sz="2110">
                <a:solidFill>
                  <a:srgbClr val="000000"/>
                </a:solidFill>
                <a:latin typeface="Amazing Grotesk"/>
                <a:ea typeface="Amazing Grotesk"/>
                <a:cs typeface="Amazing Grotesk"/>
                <a:sym typeface="Amazing Grotesk"/>
              </a:rPr>
              <a:t>Gold represents the skin of the gods, and the hope to be transformed into a divine being in the afterlife.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2738189"/>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4027196" y="1055100"/>
            <a:ext cx="5456040" cy="1436723"/>
          </a:xfrm>
          <a:prstGeom prst="rect">
            <a:avLst/>
          </a:prstGeom>
        </p:spPr>
        <p:txBody>
          <a:bodyPr lIns="0" tIns="0" rIns="0" bIns="0" rtlCol="0" anchor="t">
            <a:spAutoFit/>
          </a:bodyPr>
          <a:lstStyle/>
          <a:p>
            <a:pPr algn="l">
              <a:lnSpc>
                <a:spcPts val="3760"/>
              </a:lnSpc>
              <a:spcBef>
                <a:spcPct val="0"/>
              </a:spcBef>
            </a:pPr>
            <a:r>
              <a:rPr lang="en-US" sz="2686" b="1">
                <a:solidFill>
                  <a:srgbClr val="000000"/>
                </a:solidFill>
                <a:latin typeface="Amazing Grotesk Semi-Bold"/>
                <a:ea typeface="Amazing Grotesk Semi-Bold"/>
                <a:cs typeface="Amazing Grotesk Semi-Bold"/>
                <a:sym typeface="Amazing Grotesk Semi-Bold"/>
              </a:rPr>
              <a:t>This mask was an idealised version of the person. It helped the living to remember the dead.</a:t>
            </a:r>
          </a:p>
        </p:txBody>
      </p:sp>
      <p:sp>
        <p:nvSpPr>
          <p:cNvPr id="6" name="TextBox 6"/>
          <p:cNvSpPr txBox="1"/>
          <p:nvPr/>
        </p:nvSpPr>
        <p:spPr>
          <a:xfrm>
            <a:off x="4027196" y="2566392"/>
            <a:ext cx="4638998" cy="1436624"/>
          </a:xfrm>
          <a:prstGeom prst="rect">
            <a:avLst/>
          </a:prstGeom>
        </p:spPr>
        <p:txBody>
          <a:bodyPr lIns="0" tIns="0" rIns="0" bIns="0" rtlCol="0" anchor="t">
            <a:spAutoFit/>
          </a:bodyPr>
          <a:lstStyle/>
          <a:p>
            <a:pPr algn="l">
              <a:lnSpc>
                <a:spcPts val="3766"/>
              </a:lnSpc>
              <a:spcBef>
                <a:spcPct val="0"/>
              </a:spcBef>
            </a:pPr>
            <a:r>
              <a:rPr lang="en-US" sz="2690" b="1">
                <a:solidFill>
                  <a:srgbClr val="000000"/>
                </a:solidFill>
                <a:latin typeface="Amazing Grotesk Semi-Bold"/>
                <a:ea typeface="Amazing Grotesk Semi-Bold"/>
                <a:cs typeface="Amazing Grotesk Semi-Bold"/>
                <a:sym typeface="Amazing Grotesk Semi-Bold"/>
              </a:rPr>
              <a:t>Being </a:t>
            </a:r>
            <a:r>
              <a:rPr lang="en-US" sz="2690" b="1">
                <a:solidFill>
                  <a:srgbClr val="066999"/>
                </a:solidFill>
                <a:latin typeface="Amazing Grotesk Semi-Bold"/>
                <a:ea typeface="Amazing Grotesk Semi-Bold"/>
                <a:cs typeface="Amazing Grotesk Semi-Bold"/>
                <a:sym typeface="Amazing Grotesk Semi-Bold"/>
              </a:rPr>
              <a:t>remembered</a:t>
            </a:r>
            <a:r>
              <a:rPr lang="en-US" sz="2690" b="1">
                <a:solidFill>
                  <a:srgbClr val="000000"/>
                </a:solidFill>
                <a:latin typeface="Amazing Grotesk Semi-Bold"/>
                <a:ea typeface="Amazing Grotesk Semi-Bold"/>
                <a:cs typeface="Amazing Grotesk Semi-Bold"/>
                <a:sym typeface="Amazing Grotesk Semi-Bold"/>
              </a:rPr>
              <a:t> was important to keep their spirit alive.</a:t>
            </a:r>
          </a:p>
        </p:txBody>
      </p:sp>
      <p:sp>
        <p:nvSpPr>
          <p:cNvPr id="7" name="TextBox 7"/>
          <p:cNvSpPr txBox="1"/>
          <p:nvPr/>
        </p:nvSpPr>
        <p:spPr>
          <a:xfrm>
            <a:off x="4027196" y="4074845"/>
            <a:ext cx="5254154" cy="960374"/>
          </a:xfrm>
          <a:prstGeom prst="rect">
            <a:avLst/>
          </a:prstGeom>
        </p:spPr>
        <p:txBody>
          <a:bodyPr lIns="0" tIns="0" rIns="0" bIns="0" rtlCol="0" anchor="t">
            <a:spAutoFit/>
          </a:bodyPr>
          <a:lstStyle/>
          <a:p>
            <a:pPr algn="l">
              <a:lnSpc>
                <a:spcPts val="3766"/>
              </a:lnSpc>
              <a:spcBef>
                <a:spcPct val="0"/>
              </a:spcBef>
            </a:pPr>
            <a:r>
              <a:rPr lang="en-US" sz="2690" b="1">
                <a:solidFill>
                  <a:srgbClr val="000000"/>
                </a:solidFill>
                <a:latin typeface="Amazing Grotesk Semi-Bold"/>
                <a:ea typeface="Amazing Grotesk Semi-Bold"/>
                <a:cs typeface="Amazing Grotesk Semi-Bold"/>
                <a:sym typeface="Amazing Grotesk Semi-Bold"/>
              </a:rPr>
              <a:t>These ideas have </a:t>
            </a:r>
            <a:r>
              <a:rPr lang="en-US" sz="2690" b="1">
                <a:solidFill>
                  <a:srgbClr val="066999"/>
                </a:solidFill>
                <a:latin typeface="Amazing Grotesk Semi-Bold"/>
                <a:ea typeface="Amazing Grotesk Semi-Bold"/>
                <a:cs typeface="Amazing Grotesk Semi-Bold"/>
                <a:sym typeface="Amazing Grotesk Semi-Bold"/>
              </a:rPr>
              <a:t>continued</a:t>
            </a:r>
            <a:r>
              <a:rPr lang="en-US" sz="2690" b="1">
                <a:solidFill>
                  <a:srgbClr val="000000"/>
                </a:solidFill>
                <a:latin typeface="Amazing Grotesk Semi-Bold"/>
                <a:ea typeface="Amazing Grotesk Semi-Bold"/>
                <a:cs typeface="Amazing Grotesk Semi-Bold"/>
                <a:sym typeface="Amazing Grotesk Semi-Bold"/>
              </a:rPr>
              <a:t> across time and cultures.</a:t>
            </a:r>
          </a:p>
        </p:txBody>
      </p:sp>
      <p:sp>
        <p:nvSpPr>
          <p:cNvPr id="8" name="TextBox 8"/>
          <p:cNvSpPr txBox="1"/>
          <p:nvPr/>
        </p:nvSpPr>
        <p:spPr>
          <a:xfrm>
            <a:off x="4027196" y="5202535"/>
            <a:ext cx="5254154" cy="960374"/>
          </a:xfrm>
          <a:prstGeom prst="rect">
            <a:avLst/>
          </a:prstGeom>
        </p:spPr>
        <p:txBody>
          <a:bodyPr lIns="0" tIns="0" rIns="0" bIns="0" rtlCol="0" anchor="t">
            <a:spAutoFit/>
          </a:bodyPr>
          <a:lstStyle/>
          <a:p>
            <a:pPr algn="l">
              <a:lnSpc>
                <a:spcPts val="3766"/>
              </a:lnSpc>
              <a:spcBef>
                <a:spcPct val="0"/>
              </a:spcBef>
            </a:pPr>
            <a:r>
              <a:rPr lang="en-US" sz="2690" b="1">
                <a:solidFill>
                  <a:srgbClr val="000000"/>
                </a:solidFill>
                <a:latin typeface="Amazing Grotesk Semi-Bold"/>
                <a:ea typeface="Amazing Grotesk Semi-Bold"/>
                <a:cs typeface="Amazing Grotesk Semi-Bold"/>
                <a:sym typeface="Amazing Grotesk Semi-Bold"/>
              </a:rPr>
              <a:t>How do we keep the </a:t>
            </a:r>
            <a:r>
              <a:rPr lang="en-US" sz="2690" b="1">
                <a:solidFill>
                  <a:srgbClr val="066999"/>
                </a:solidFill>
                <a:latin typeface="Amazing Grotesk Semi-Bold"/>
                <a:ea typeface="Amazing Grotesk Semi-Bold"/>
                <a:cs typeface="Amazing Grotesk Semi-Bold"/>
                <a:sym typeface="Amazing Grotesk Semi-Bold"/>
              </a:rPr>
              <a:t>memory</a:t>
            </a:r>
            <a:r>
              <a:rPr lang="en-US" sz="2690" b="1">
                <a:solidFill>
                  <a:srgbClr val="000000"/>
                </a:solidFill>
                <a:latin typeface="Amazing Grotesk Semi-Bold"/>
                <a:ea typeface="Amazing Grotesk Semi-Bold"/>
                <a:cs typeface="Amazing Grotesk Semi-Bold"/>
                <a:sym typeface="Amazing Grotesk Semi-Bold"/>
              </a:rPr>
              <a:t> of someone alive today?</a:t>
            </a:r>
          </a:p>
        </p:txBody>
      </p:sp>
      <p:grpSp>
        <p:nvGrpSpPr>
          <p:cNvPr id="9" name="Group 9"/>
          <p:cNvGrpSpPr/>
          <p:nvPr/>
        </p:nvGrpSpPr>
        <p:grpSpPr>
          <a:xfrm>
            <a:off x="4181023" y="172077"/>
            <a:ext cx="3683677" cy="819664"/>
            <a:chOff x="0" y="33931"/>
            <a:chExt cx="4911569" cy="1092886"/>
          </a:xfrm>
        </p:grpSpPr>
        <p:sp>
          <p:nvSpPr>
            <p:cNvPr id="10" name="TextBox 10"/>
            <p:cNvSpPr txBox="1"/>
            <p:nvPr/>
          </p:nvSpPr>
          <p:spPr>
            <a:xfrm>
              <a:off x="0" y="111956"/>
              <a:ext cx="4911569" cy="1014861"/>
            </a:xfrm>
            <a:prstGeom prst="rect">
              <a:avLst/>
            </a:prstGeom>
          </p:spPr>
          <p:txBody>
            <a:bodyPr lIns="0" tIns="0" rIns="0" bIns="0" rtlCol="0" anchor="t">
              <a:spAutoFit/>
            </a:bodyPr>
            <a:lstStyle/>
            <a:p>
              <a:pPr algn="l">
                <a:lnSpc>
                  <a:spcPts val="4957"/>
                </a:lnSpc>
              </a:pPr>
              <a:r>
                <a:rPr lang="en-US" sz="5164" b="1">
                  <a:solidFill>
                    <a:srgbClr val="066999"/>
                  </a:solidFill>
                  <a:latin typeface="Avenir Bold"/>
                  <a:ea typeface="Avenir Bold"/>
                  <a:cs typeface="Avenir Bold"/>
                  <a:sym typeface="Avenir Bold"/>
                </a:rPr>
                <a:t>Critical Eye</a:t>
              </a:r>
            </a:p>
          </p:txBody>
        </p:sp>
        <p:sp>
          <p:nvSpPr>
            <p:cNvPr id="11" name="Freeform 11"/>
            <p:cNvSpPr/>
            <p:nvPr/>
          </p:nvSpPr>
          <p:spPr>
            <a:xfrm>
              <a:off x="1371015" y="33931"/>
              <a:ext cx="508868" cy="283058"/>
            </a:xfrm>
            <a:custGeom>
              <a:avLst/>
              <a:gdLst/>
              <a:ahLst/>
              <a:cxnLst/>
              <a:rect l="l" t="t" r="r" b="b"/>
              <a:pathLst>
                <a:path w="508868" h="283058">
                  <a:moveTo>
                    <a:pt x="0" y="0"/>
                  </a:moveTo>
                  <a:lnTo>
                    <a:pt x="508868" y="0"/>
                  </a:lnTo>
                  <a:lnTo>
                    <a:pt x="508868" y="283058"/>
                  </a:lnTo>
                  <a:lnTo>
                    <a:pt x="0" y="2830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sp>
        <p:nvSpPr>
          <p:cNvPr id="12" name="Freeform 12"/>
          <p:cNvSpPr/>
          <p:nvPr/>
        </p:nvSpPr>
        <p:spPr>
          <a:xfrm>
            <a:off x="-673627" y="922061"/>
            <a:ext cx="4854650" cy="6751202"/>
          </a:xfrm>
          <a:custGeom>
            <a:avLst/>
            <a:gdLst/>
            <a:ahLst/>
            <a:cxnLst/>
            <a:rect l="l" t="t" r="r" b="b"/>
            <a:pathLst>
              <a:path w="4854650" h="6751202">
                <a:moveTo>
                  <a:pt x="0" y="0"/>
                </a:moveTo>
                <a:lnTo>
                  <a:pt x="4854650" y="0"/>
                </a:lnTo>
                <a:lnTo>
                  <a:pt x="4854650" y="6751202"/>
                </a:lnTo>
                <a:lnTo>
                  <a:pt x="0" y="6751202"/>
                </a:lnTo>
                <a:lnTo>
                  <a:pt x="0" y="0"/>
                </a:lnTo>
                <a:close/>
              </a:path>
            </a:pathLst>
          </a:custGeom>
          <a:blipFill>
            <a:blip r:embed="rId4"/>
            <a:stretch>
              <a:fillRect l="-20505" t="-18596" r="-22602" b="-25328"/>
            </a:stretch>
          </a:blipFill>
        </p:spPr>
        <p:txBody>
          <a:bodyPr/>
          <a:lstStyle/>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360978" y="-1556825"/>
            <a:ext cx="10789268" cy="1078926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47625"/>
              <a:ext cx="660400" cy="688975"/>
            </a:xfrm>
            <a:prstGeom prst="rect">
              <a:avLst/>
            </a:prstGeom>
          </p:spPr>
          <p:txBody>
            <a:bodyPr lIns="34874" tIns="34874" rIns="34874" bIns="34874" rtlCol="0" anchor="ctr"/>
            <a:lstStyle/>
            <a:p>
              <a:pPr algn="ctr">
                <a:lnSpc>
                  <a:spcPts val="1537"/>
                </a:lnSpc>
              </a:pPr>
              <a:endParaRPr/>
            </a:p>
          </p:txBody>
        </p:sp>
      </p:grpSp>
      <p:sp>
        <p:nvSpPr>
          <p:cNvPr id="5" name="Freeform 5"/>
          <p:cNvSpPr/>
          <p:nvPr/>
        </p:nvSpPr>
        <p:spPr>
          <a:xfrm>
            <a:off x="119994" y="1305882"/>
            <a:ext cx="4983948" cy="6009318"/>
          </a:xfrm>
          <a:custGeom>
            <a:avLst/>
            <a:gdLst/>
            <a:ahLst/>
            <a:cxnLst/>
            <a:rect l="l" t="t" r="r" b="b"/>
            <a:pathLst>
              <a:path w="4983948" h="6009318">
                <a:moveTo>
                  <a:pt x="0" y="0"/>
                </a:moveTo>
                <a:lnTo>
                  <a:pt x="4983948" y="0"/>
                </a:lnTo>
                <a:lnTo>
                  <a:pt x="4983948" y="6009318"/>
                </a:lnTo>
                <a:lnTo>
                  <a:pt x="0" y="6009318"/>
                </a:lnTo>
                <a:lnTo>
                  <a:pt x="0" y="0"/>
                </a:lnTo>
                <a:close/>
              </a:path>
            </a:pathLst>
          </a:custGeom>
          <a:blipFill>
            <a:blip r:embed="rId2"/>
            <a:stretch>
              <a:fillRect b="-10582"/>
            </a:stretch>
          </a:blipFill>
        </p:spPr>
        <p:txBody>
          <a:bodyPr/>
          <a:lstStyle/>
          <a:p>
            <a:endParaRPr lang="en-GB"/>
          </a:p>
        </p:txBody>
      </p:sp>
      <p:sp>
        <p:nvSpPr>
          <p:cNvPr id="6" name="TextBox 6"/>
          <p:cNvSpPr txBox="1"/>
          <p:nvPr/>
        </p:nvSpPr>
        <p:spPr>
          <a:xfrm>
            <a:off x="1763805" y="152300"/>
            <a:ext cx="5296099" cy="1015565"/>
          </a:xfrm>
          <a:prstGeom prst="rect">
            <a:avLst/>
          </a:prstGeom>
        </p:spPr>
        <p:txBody>
          <a:bodyPr lIns="0" tIns="0" rIns="0" bIns="0" rtlCol="0" anchor="t">
            <a:spAutoFit/>
          </a:bodyPr>
          <a:lstStyle/>
          <a:p>
            <a:pPr algn="ctr">
              <a:lnSpc>
                <a:spcPts val="8073"/>
              </a:lnSpc>
            </a:pPr>
            <a:r>
              <a:rPr lang="en-US" sz="5767" b="1">
                <a:solidFill>
                  <a:srgbClr val="000000"/>
                </a:solidFill>
                <a:latin typeface="Amazing Grotesk Semi-Bold"/>
                <a:ea typeface="Amazing Grotesk Semi-Bold"/>
                <a:cs typeface="Amazing Grotesk Semi-Bold"/>
                <a:sym typeface="Amazing Grotesk Semi-Bold"/>
              </a:rPr>
              <a:t>Bead Necklace</a:t>
            </a:r>
          </a:p>
        </p:txBody>
      </p:sp>
      <p:sp>
        <p:nvSpPr>
          <p:cNvPr id="7" name="TextBox 7"/>
          <p:cNvSpPr txBox="1"/>
          <p:nvPr/>
        </p:nvSpPr>
        <p:spPr>
          <a:xfrm>
            <a:off x="7059904" y="96266"/>
            <a:ext cx="2533932" cy="350192"/>
          </a:xfrm>
          <a:prstGeom prst="rect">
            <a:avLst/>
          </a:prstGeom>
        </p:spPr>
        <p:txBody>
          <a:bodyPr lIns="0" tIns="0" rIns="0" bIns="0" rtlCol="0" anchor="t">
            <a:spAutoFit/>
          </a:bodyPr>
          <a:lstStyle/>
          <a:p>
            <a:pPr algn="l">
              <a:lnSpc>
                <a:spcPts val="2782"/>
              </a:lnSpc>
            </a:pPr>
            <a:r>
              <a:rPr lang="en-US" sz="1987">
                <a:solidFill>
                  <a:srgbClr val="532F64"/>
                </a:solidFill>
                <a:latin typeface="Tenor Sans"/>
                <a:ea typeface="Tenor Sans"/>
                <a:cs typeface="Tenor Sans"/>
                <a:sym typeface="Tenor Sans"/>
              </a:rPr>
              <a:t>Communities Gallery</a:t>
            </a:r>
          </a:p>
        </p:txBody>
      </p:sp>
      <p:sp>
        <p:nvSpPr>
          <p:cNvPr id="8" name="TextBox 8"/>
          <p:cNvSpPr txBox="1"/>
          <p:nvPr/>
        </p:nvSpPr>
        <p:spPr>
          <a:xfrm>
            <a:off x="1793397" y="1013851"/>
            <a:ext cx="1464866" cy="292032"/>
          </a:xfrm>
          <a:prstGeom prst="rect">
            <a:avLst/>
          </a:prstGeom>
        </p:spPr>
        <p:txBody>
          <a:bodyPr lIns="0" tIns="0" rIns="0" bIns="0" rtlCol="0" anchor="t">
            <a:spAutoFit/>
          </a:bodyPr>
          <a:lstStyle/>
          <a:p>
            <a:pPr algn="l">
              <a:lnSpc>
                <a:spcPts val="2278"/>
              </a:lnSpc>
            </a:pPr>
            <a:r>
              <a:rPr lang="en-US" sz="1627" b="1">
                <a:solidFill>
                  <a:srgbClr val="000000"/>
                </a:solidFill>
                <a:latin typeface="Amazing Grotesk Semi-Bold"/>
                <a:ea typeface="Amazing Grotesk Semi-Bold"/>
                <a:cs typeface="Amazing Grotesk Semi-Bold"/>
                <a:sym typeface="Amazing Grotesk Semi-Bold"/>
              </a:rPr>
              <a:t>1292-1189 BCE</a:t>
            </a:r>
          </a:p>
        </p:txBody>
      </p:sp>
      <p:sp>
        <p:nvSpPr>
          <p:cNvPr id="9" name="TextBox 9"/>
          <p:cNvSpPr txBox="1"/>
          <p:nvPr/>
        </p:nvSpPr>
        <p:spPr>
          <a:xfrm>
            <a:off x="360978" y="6922668"/>
            <a:ext cx="1786510" cy="248181"/>
          </a:xfrm>
          <a:prstGeom prst="rect">
            <a:avLst/>
          </a:prstGeom>
        </p:spPr>
        <p:txBody>
          <a:bodyPr lIns="0" tIns="0" rIns="0" bIns="0" rtlCol="0" anchor="t">
            <a:spAutoFit/>
          </a:bodyPr>
          <a:lstStyle/>
          <a:p>
            <a:pPr algn="ctr">
              <a:lnSpc>
                <a:spcPts val="1918"/>
              </a:lnSpc>
            </a:pPr>
            <a:r>
              <a:rPr lang="en-US" sz="1370" b="1">
                <a:solidFill>
                  <a:srgbClr val="5D337B"/>
                </a:solidFill>
                <a:latin typeface="Amazing Grotesk Semi-Bold"/>
                <a:ea typeface="Amazing Grotesk Semi-Bold"/>
                <a:cs typeface="Amazing Grotesk Semi-Bold"/>
                <a:sym typeface="Amazing Grotesk Semi-Bold"/>
              </a:rPr>
              <a:t>IPSMG:R.1920.80.16</a:t>
            </a:r>
          </a:p>
        </p:txBody>
      </p:sp>
      <p:sp>
        <p:nvSpPr>
          <p:cNvPr id="10" name="TextBox 10"/>
          <p:cNvSpPr txBox="1"/>
          <p:nvPr/>
        </p:nvSpPr>
        <p:spPr>
          <a:xfrm>
            <a:off x="5103942" y="1528989"/>
            <a:ext cx="4402152" cy="2353754"/>
          </a:xfrm>
          <a:prstGeom prst="rect">
            <a:avLst/>
          </a:prstGeom>
        </p:spPr>
        <p:txBody>
          <a:bodyPr lIns="0" tIns="0" rIns="0" bIns="0" rtlCol="0" anchor="t">
            <a:spAutoFit/>
          </a:bodyPr>
          <a:lstStyle/>
          <a:p>
            <a:pPr algn="l">
              <a:lnSpc>
                <a:spcPts val="3090"/>
              </a:lnSpc>
            </a:pPr>
            <a:r>
              <a:rPr lang="en-US" sz="2207">
                <a:solidFill>
                  <a:srgbClr val="000000"/>
                </a:solidFill>
                <a:latin typeface="Amazing Grotesk"/>
                <a:ea typeface="Amazing Grotesk"/>
                <a:cs typeface="Amazing Grotesk"/>
                <a:sym typeface="Amazing Grotesk"/>
              </a:rPr>
              <a:t>This beautiful set of beads from Thebes (now Luxor) contains small amulets such as the Eye of Horus (or Wedjat) for protection, and the Djed pillar for stability. What else can you see?</a:t>
            </a:r>
          </a:p>
        </p:txBody>
      </p:sp>
      <p:sp>
        <p:nvSpPr>
          <p:cNvPr id="11" name="TextBox 11"/>
          <p:cNvSpPr txBox="1"/>
          <p:nvPr/>
        </p:nvSpPr>
        <p:spPr>
          <a:xfrm>
            <a:off x="5103942" y="4243866"/>
            <a:ext cx="4247043" cy="2744279"/>
          </a:xfrm>
          <a:prstGeom prst="rect">
            <a:avLst/>
          </a:prstGeom>
        </p:spPr>
        <p:txBody>
          <a:bodyPr lIns="0" tIns="0" rIns="0" bIns="0" rtlCol="0" anchor="t">
            <a:spAutoFit/>
          </a:bodyPr>
          <a:lstStyle/>
          <a:p>
            <a:pPr algn="l">
              <a:lnSpc>
                <a:spcPts val="3090"/>
              </a:lnSpc>
              <a:spcBef>
                <a:spcPct val="0"/>
              </a:spcBef>
            </a:pPr>
            <a:r>
              <a:rPr lang="en-US" sz="2207">
                <a:solidFill>
                  <a:srgbClr val="000000"/>
                </a:solidFill>
                <a:latin typeface="Amazing Grotesk"/>
                <a:ea typeface="Amazing Grotesk"/>
                <a:cs typeface="Amazing Grotesk"/>
                <a:sym typeface="Amazing Grotesk"/>
              </a:rPr>
              <a:t>The tiniest beads are made of clay, the red beads are polished jasper, and the amulet shapes are made from a glazed paste called ‘faience’ (something between clay and glass).</a:t>
            </a:r>
          </a:p>
        </p:txBody>
      </p:sp>
      <p:sp>
        <p:nvSpPr>
          <p:cNvPr id="12" name="TextBox 12"/>
          <p:cNvSpPr txBox="1"/>
          <p:nvPr/>
        </p:nvSpPr>
        <p:spPr>
          <a:xfrm>
            <a:off x="1763805" y="1271026"/>
            <a:ext cx="1301750" cy="292032"/>
          </a:xfrm>
          <a:prstGeom prst="rect">
            <a:avLst/>
          </a:prstGeom>
        </p:spPr>
        <p:txBody>
          <a:bodyPr lIns="0" tIns="0" rIns="0" bIns="0" rtlCol="0" anchor="t">
            <a:spAutoFit/>
          </a:bodyPr>
          <a:lstStyle/>
          <a:p>
            <a:pPr algn="l">
              <a:lnSpc>
                <a:spcPts val="2278"/>
              </a:lnSpc>
            </a:pPr>
            <a:r>
              <a:rPr lang="en-US" sz="1627" b="1">
                <a:solidFill>
                  <a:srgbClr val="000000"/>
                </a:solidFill>
                <a:latin typeface="Amazing Grotesk Semi-Bold"/>
                <a:ea typeface="Amazing Grotesk Semi-Bold"/>
                <a:cs typeface="Amazing Grotesk Semi-Bold"/>
                <a:sym typeface="Amazing Grotesk Semi-Bold"/>
              </a:rPr>
              <a:t>19th Dynasty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2738189"/>
            <a:ext cx="12791578" cy="13055989"/>
            <a:chOff x="0" y="0"/>
            <a:chExt cx="812800" cy="829601"/>
          </a:xfrm>
        </p:grpSpPr>
        <p:sp>
          <p:nvSpPr>
            <p:cNvPr id="3" name="Freeform 3"/>
            <p:cNvSpPr/>
            <p:nvPr/>
          </p:nvSpPr>
          <p:spPr>
            <a:xfrm>
              <a:off x="0" y="0"/>
              <a:ext cx="812800" cy="829601"/>
            </a:xfrm>
            <a:custGeom>
              <a:avLst/>
              <a:gdLst/>
              <a:ahLst/>
              <a:cxnLst/>
              <a:rect l="l" t="t" r="r" b="b"/>
              <a:pathLst>
                <a:path w="812800" h="829601">
                  <a:moveTo>
                    <a:pt x="406400" y="0"/>
                  </a:moveTo>
                  <a:cubicBezTo>
                    <a:pt x="181951" y="0"/>
                    <a:pt x="0" y="185713"/>
                    <a:pt x="0" y="414801"/>
                  </a:cubicBezTo>
                  <a:cubicBezTo>
                    <a:pt x="0" y="643889"/>
                    <a:pt x="181951" y="829601"/>
                    <a:pt x="406400" y="829601"/>
                  </a:cubicBezTo>
                  <a:cubicBezTo>
                    <a:pt x="630849" y="829601"/>
                    <a:pt x="812800" y="643889"/>
                    <a:pt x="812800" y="414801"/>
                  </a:cubicBezTo>
                  <a:cubicBezTo>
                    <a:pt x="812800" y="185713"/>
                    <a:pt x="630849" y="0"/>
                    <a:pt x="406400" y="0"/>
                  </a:cubicBezTo>
                  <a:close/>
                </a:path>
              </a:pathLst>
            </a:custGeom>
            <a:solidFill>
              <a:srgbClr val="FFFAE6"/>
            </a:solidFill>
          </p:spPr>
          <p:txBody>
            <a:bodyPr/>
            <a:lstStyle/>
            <a:p>
              <a:endParaRPr lang="en-GB"/>
            </a:p>
          </p:txBody>
        </p:sp>
        <p:sp>
          <p:nvSpPr>
            <p:cNvPr id="4" name="TextBox 4"/>
            <p:cNvSpPr txBox="1"/>
            <p:nvPr/>
          </p:nvSpPr>
          <p:spPr>
            <a:xfrm>
              <a:off x="76200" y="30150"/>
              <a:ext cx="660400" cy="721676"/>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2613951" y="1141624"/>
            <a:ext cx="6817820" cy="5614853"/>
          </a:xfrm>
          <a:prstGeom prst="rect">
            <a:avLst/>
          </a:prstGeom>
        </p:spPr>
        <p:txBody>
          <a:bodyPr lIns="0" tIns="0" rIns="0" bIns="0" rtlCol="0" anchor="t">
            <a:spAutoFit/>
          </a:bodyPr>
          <a:lstStyle/>
          <a:p>
            <a:pPr algn="l">
              <a:lnSpc>
                <a:spcPts val="4032"/>
              </a:lnSpc>
            </a:pPr>
            <a:r>
              <a:rPr lang="en-US" sz="2880" b="1">
                <a:solidFill>
                  <a:srgbClr val="000000"/>
                </a:solidFill>
                <a:latin typeface="Amazing Grotesk Semi-Bold"/>
                <a:ea typeface="Amazing Grotesk Semi-Bold"/>
                <a:cs typeface="Amazing Grotesk Semi-Bold"/>
                <a:sym typeface="Amazing Grotesk Semi-Bold"/>
              </a:rPr>
              <a:t>These beads are </a:t>
            </a:r>
            <a:r>
              <a:rPr lang="en-US" sz="2880" b="1">
                <a:solidFill>
                  <a:srgbClr val="066999"/>
                </a:solidFill>
                <a:latin typeface="Amazing Grotesk Semi-Bold"/>
                <a:ea typeface="Amazing Grotesk Semi-Bold"/>
                <a:cs typeface="Amazing Grotesk Semi-Bold"/>
                <a:sym typeface="Amazing Grotesk Semi-Bold"/>
              </a:rPr>
              <a:t>sacred</a:t>
            </a:r>
            <a:r>
              <a:rPr lang="en-US" sz="2880" b="1">
                <a:solidFill>
                  <a:srgbClr val="000000"/>
                </a:solidFill>
                <a:latin typeface="Amazing Grotesk Semi-Bold"/>
                <a:ea typeface="Amazing Grotesk Semi-Bold"/>
                <a:cs typeface="Amazing Grotesk Semi-Bold"/>
                <a:sym typeface="Amazing Grotesk Semi-Bold"/>
              </a:rPr>
              <a:t> and </a:t>
            </a:r>
            <a:r>
              <a:rPr lang="en-US" sz="2880" b="1">
                <a:solidFill>
                  <a:srgbClr val="066999"/>
                </a:solidFill>
                <a:latin typeface="Amazing Grotesk Semi-Bold"/>
                <a:ea typeface="Amazing Grotesk Semi-Bold"/>
                <a:cs typeface="Amazing Grotesk Semi-Bold"/>
                <a:sym typeface="Amazing Grotesk Semi-Bold"/>
              </a:rPr>
              <a:t>spiritual</a:t>
            </a:r>
            <a:r>
              <a:rPr lang="en-US" sz="2880" b="1">
                <a:solidFill>
                  <a:srgbClr val="000000"/>
                </a:solidFill>
                <a:latin typeface="Amazing Grotesk Semi-Bold"/>
                <a:ea typeface="Amazing Grotesk Semi-Bold"/>
                <a:cs typeface="Amazing Grotesk Semi-Bold"/>
                <a:sym typeface="Amazing Grotesk Semi-Bold"/>
              </a:rPr>
              <a:t>. They were placed on the body of a mummified person for protection in the afterlife. </a:t>
            </a:r>
          </a:p>
          <a:p>
            <a:pPr algn="l">
              <a:lnSpc>
                <a:spcPts val="4032"/>
              </a:lnSpc>
            </a:pPr>
            <a:endParaRPr lang="en-US" sz="2880" b="1">
              <a:solidFill>
                <a:srgbClr val="000000"/>
              </a:solidFill>
              <a:latin typeface="Amazing Grotesk Semi-Bold"/>
              <a:ea typeface="Amazing Grotesk Semi-Bold"/>
              <a:cs typeface="Amazing Grotesk Semi-Bold"/>
              <a:sym typeface="Amazing Grotesk Semi-Bold"/>
            </a:endParaRPr>
          </a:p>
          <a:p>
            <a:pPr algn="l">
              <a:lnSpc>
                <a:spcPts val="4032"/>
              </a:lnSpc>
            </a:pPr>
            <a:r>
              <a:rPr lang="en-US" sz="2880" b="1">
                <a:solidFill>
                  <a:srgbClr val="000000"/>
                </a:solidFill>
                <a:latin typeface="Amazing Grotesk Semi-Bold"/>
                <a:ea typeface="Amazing Grotesk Semi-Bold"/>
                <a:cs typeface="Amazing Grotesk Semi-Bold"/>
                <a:sym typeface="Amazing Grotesk Semi-Bold"/>
              </a:rPr>
              <a:t>Think about </a:t>
            </a:r>
            <a:r>
              <a:rPr lang="en-US" sz="2880" b="1">
                <a:solidFill>
                  <a:srgbClr val="066999"/>
                </a:solidFill>
                <a:latin typeface="Amazing Grotesk Semi-Bold"/>
                <a:ea typeface="Amazing Grotesk Semi-Bold"/>
                <a:cs typeface="Amazing Grotesk Semi-Bold"/>
                <a:sym typeface="Amazing Grotesk Semi-Bold"/>
              </a:rPr>
              <a:t>who</a:t>
            </a:r>
            <a:r>
              <a:rPr lang="en-US" sz="2880" b="1">
                <a:solidFill>
                  <a:srgbClr val="000000"/>
                </a:solidFill>
                <a:latin typeface="Amazing Grotesk Semi-Bold"/>
                <a:ea typeface="Amazing Grotesk Semi-Bold"/>
                <a:cs typeface="Amazing Grotesk Semi-Bold"/>
                <a:sym typeface="Amazing Grotesk Semi-Bold"/>
              </a:rPr>
              <a:t> might have worn this jewellery – in life or in death.</a:t>
            </a:r>
          </a:p>
          <a:p>
            <a:pPr algn="l">
              <a:lnSpc>
                <a:spcPts val="4032"/>
              </a:lnSpc>
            </a:pPr>
            <a:r>
              <a:rPr lang="en-US" sz="2880" b="1">
                <a:solidFill>
                  <a:srgbClr val="000000"/>
                </a:solidFill>
                <a:latin typeface="Amazing Grotesk Semi-Bold"/>
                <a:ea typeface="Amazing Grotesk Semi-Bold"/>
                <a:cs typeface="Amazing Grotesk Semi-Bold"/>
                <a:sym typeface="Amazing Grotesk Semi-Bold"/>
              </a:rPr>
              <a:t>And how do you </a:t>
            </a:r>
            <a:r>
              <a:rPr lang="en-US" sz="2880" b="1">
                <a:solidFill>
                  <a:srgbClr val="066999"/>
                </a:solidFill>
                <a:latin typeface="Amazing Grotesk Semi-Bold"/>
                <a:ea typeface="Amazing Grotesk Semi-Bold"/>
                <a:cs typeface="Amazing Grotesk Semi-Bold"/>
                <a:sym typeface="Amazing Grotesk Semi-Bold"/>
              </a:rPr>
              <a:t>feel</a:t>
            </a:r>
            <a:r>
              <a:rPr lang="en-US" sz="2880" b="1">
                <a:solidFill>
                  <a:srgbClr val="000000"/>
                </a:solidFill>
                <a:latin typeface="Amazing Grotesk Semi-Bold"/>
                <a:ea typeface="Amazing Grotesk Semi-Bold"/>
                <a:cs typeface="Amazing Grotesk Semi-Bold"/>
                <a:sym typeface="Amazing Grotesk Semi-Bold"/>
              </a:rPr>
              <a:t> about displaying something that was once part of a </a:t>
            </a:r>
            <a:r>
              <a:rPr lang="en-US" sz="2880" b="1">
                <a:solidFill>
                  <a:srgbClr val="066999"/>
                </a:solidFill>
                <a:latin typeface="Amazing Grotesk Semi-Bold"/>
                <a:ea typeface="Amazing Grotesk Semi-Bold"/>
                <a:cs typeface="Amazing Grotesk Semi-Bold"/>
                <a:sym typeface="Amazing Grotesk Semi-Bold"/>
              </a:rPr>
              <a:t>sacred burial</a:t>
            </a:r>
            <a:r>
              <a:rPr lang="en-US" sz="2880" b="1">
                <a:solidFill>
                  <a:srgbClr val="000000"/>
                </a:solidFill>
                <a:latin typeface="Amazing Grotesk Semi-Bold"/>
                <a:ea typeface="Amazing Grotesk Semi-Bold"/>
                <a:cs typeface="Amazing Grotesk Semi-Bold"/>
                <a:sym typeface="Amazing Grotesk Semi-Bold"/>
              </a:rPr>
              <a:t>?</a:t>
            </a:r>
          </a:p>
          <a:p>
            <a:pPr algn="l">
              <a:lnSpc>
                <a:spcPts val="4032"/>
              </a:lnSpc>
              <a:spcBef>
                <a:spcPct val="0"/>
              </a:spcBef>
            </a:pPr>
            <a:endParaRPr lang="en-US" sz="2880" b="1">
              <a:solidFill>
                <a:srgbClr val="000000"/>
              </a:solidFill>
              <a:latin typeface="Amazing Grotesk Semi-Bold"/>
              <a:ea typeface="Amazing Grotesk Semi-Bold"/>
              <a:cs typeface="Amazing Grotesk Semi-Bold"/>
              <a:sym typeface="Amazing Grotesk Semi-Bold"/>
            </a:endParaRPr>
          </a:p>
        </p:txBody>
      </p:sp>
      <p:grpSp>
        <p:nvGrpSpPr>
          <p:cNvPr id="6" name="Group 6"/>
          <p:cNvGrpSpPr/>
          <p:nvPr/>
        </p:nvGrpSpPr>
        <p:grpSpPr>
          <a:xfrm>
            <a:off x="4186058" y="172077"/>
            <a:ext cx="3683677" cy="797755"/>
            <a:chOff x="6713" y="33931"/>
            <a:chExt cx="4911569" cy="1063674"/>
          </a:xfrm>
        </p:grpSpPr>
        <p:sp>
          <p:nvSpPr>
            <p:cNvPr id="7" name="TextBox 7"/>
            <p:cNvSpPr txBox="1"/>
            <p:nvPr/>
          </p:nvSpPr>
          <p:spPr>
            <a:xfrm>
              <a:off x="6713" y="82744"/>
              <a:ext cx="4911569" cy="1014861"/>
            </a:xfrm>
            <a:prstGeom prst="rect">
              <a:avLst/>
            </a:prstGeom>
          </p:spPr>
          <p:txBody>
            <a:bodyPr lIns="0" tIns="0" rIns="0" bIns="0" rtlCol="0" anchor="t">
              <a:spAutoFit/>
            </a:bodyPr>
            <a:lstStyle/>
            <a:p>
              <a:pPr algn="l">
                <a:lnSpc>
                  <a:spcPts val="4957"/>
                </a:lnSpc>
              </a:pPr>
              <a:r>
                <a:rPr lang="en-US" sz="5164" b="1">
                  <a:solidFill>
                    <a:srgbClr val="066999"/>
                  </a:solidFill>
                  <a:latin typeface="Avenir Bold"/>
                  <a:ea typeface="Avenir Bold"/>
                  <a:cs typeface="Avenir Bold"/>
                  <a:sym typeface="Avenir Bold"/>
                </a:rPr>
                <a:t>Critical Eye</a:t>
              </a:r>
            </a:p>
          </p:txBody>
        </p:sp>
        <p:sp>
          <p:nvSpPr>
            <p:cNvPr id="8" name="Freeform 8"/>
            <p:cNvSpPr/>
            <p:nvPr/>
          </p:nvSpPr>
          <p:spPr>
            <a:xfrm>
              <a:off x="1371015" y="33931"/>
              <a:ext cx="508868" cy="283058"/>
            </a:xfrm>
            <a:custGeom>
              <a:avLst/>
              <a:gdLst/>
              <a:ahLst/>
              <a:cxnLst/>
              <a:rect l="l" t="t" r="r" b="b"/>
              <a:pathLst>
                <a:path w="508868" h="283058">
                  <a:moveTo>
                    <a:pt x="0" y="0"/>
                  </a:moveTo>
                  <a:lnTo>
                    <a:pt x="508868" y="0"/>
                  </a:lnTo>
                  <a:lnTo>
                    <a:pt x="508868" y="283058"/>
                  </a:lnTo>
                  <a:lnTo>
                    <a:pt x="0" y="2830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sp>
        <p:nvSpPr>
          <p:cNvPr id="9" name="Freeform 9"/>
          <p:cNvSpPr/>
          <p:nvPr/>
        </p:nvSpPr>
        <p:spPr>
          <a:xfrm>
            <a:off x="-5994866" y="-784175"/>
            <a:ext cx="9436589" cy="11378020"/>
          </a:xfrm>
          <a:custGeom>
            <a:avLst/>
            <a:gdLst/>
            <a:ahLst/>
            <a:cxnLst/>
            <a:rect l="l" t="t" r="r" b="b"/>
            <a:pathLst>
              <a:path w="9436589" h="11378020">
                <a:moveTo>
                  <a:pt x="0" y="0"/>
                </a:moveTo>
                <a:lnTo>
                  <a:pt x="9436590" y="0"/>
                </a:lnTo>
                <a:lnTo>
                  <a:pt x="9436590" y="11378020"/>
                </a:lnTo>
                <a:lnTo>
                  <a:pt x="0" y="11378020"/>
                </a:lnTo>
                <a:lnTo>
                  <a:pt x="0" y="0"/>
                </a:lnTo>
                <a:close/>
              </a:path>
            </a:pathLst>
          </a:custGeom>
          <a:blipFill>
            <a:blip r:embed="rId4"/>
            <a:stretch>
              <a:fillRect b="-10582"/>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731520" y="-3035659"/>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38100"/>
              <a:ext cx="660400" cy="698500"/>
            </a:xfrm>
            <a:prstGeom prst="rect">
              <a:avLst/>
            </a:prstGeom>
          </p:spPr>
          <p:txBody>
            <a:bodyPr lIns="65540" tIns="65540" rIns="65540" bIns="65540" rtlCol="0" anchor="ctr"/>
            <a:lstStyle/>
            <a:p>
              <a:pPr algn="ctr">
                <a:lnSpc>
                  <a:spcPts val="2889"/>
                </a:lnSpc>
              </a:pPr>
              <a:endParaRPr/>
            </a:p>
          </p:txBody>
        </p:sp>
      </p:grpSp>
      <p:sp>
        <p:nvSpPr>
          <p:cNvPr id="5" name="Freeform 5"/>
          <p:cNvSpPr/>
          <p:nvPr/>
        </p:nvSpPr>
        <p:spPr>
          <a:xfrm>
            <a:off x="152582" y="211190"/>
            <a:ext cx="3411841" cy="6925074"/>
          </a:xfrm>
          <a:custGeom>
            <a:avLst/>
            <a:gdLst/>
            <a:ahLst/>
            <a:cxnLst/>
            <a:rect l="l" t="t" r="r" b="b"/>
            <a:pathLst>
              <a:path w="3411841" h="6925074">
                <a:moveTo>
                  <a:pt x="0" y="0"/>
                </a:moveTo>
                <a:lnTo>
                  <a:pt x="3411841" y="0"/>
                </a:lnTo>
                <a:lnTo>
                  <a:pt x="3411841" y="6925075"/>
                </a:lnTo>
                <a:lnTo>
                  <a:pt x="0" y="6925075"/>
                </a:lnTo>
                <a:lnTo>
                  <a:pt x="0" y="0"/>
                </a:lnTo>
                <a:close/>
              </a:path>
            </a:pathLst>
          </a:custGeom>
          <a:blipFill>
            <a:blip r:embed="rId2"/>
            <a:stretch>
              <a:fillRect l="-46817" r="-15445" b="-6591"/>
            </a:stretch>
          </a:blipFill>
        </p:spPr>
        <p:txBody>
          <a:bodyPr/>
          <a:lstStyle/>
          <a:p>
            <a:endParaRPr lang="en-GB"/>
          </a:p>
        </p:txBody>
      </p:sp>
      <p:sp>
        <p:nvSpPr>
          <p:cNvPr id="6" name="TextBox 6"/>
          <p:cNvSpPr txBox="1"/>
          <p:nvPr/>
        </p:nvSpPr>
        <p:spPr>
          <a:xfrm>
            <a:off x="2946896" y="-45985"/>
            <a:ext cx="3859808" cy="1015565"/>
          </a:xfrm>
          <a:prstGeom prst="rect">
            <a:avLst/>
          </a:prstGeom>
        </p:spPr>
        <p:txBody>
          <a:bodyPr lIns="0" tIns="0" rIns="0" bIns="0" rtlCol="0" anchor="t">
            <a:spAutoFit/>
          </a:bodyPr>
          <a:lstStyle/>
          <a:p>
            <a:pPr algn="ctr">
              <a:lnSpc>
                <a:spcPts val="8073"/>
              </a:lnSpc>
            </a:pPr>
            <a:r>
              <a:rPr lang="en-US" sz="5767" b="1">
                <a:solidFill>
                  <a:srgbClr val="000000"/>
                </a:solidFill>
                <a:latin typeface="Amazing Grotesk Semi-Bold"/>
                <a:ea typeface="Amazing Grotesk Semi-Bold"/>
                <a:cs typeface="Amazing Grotesk Semi-Bold"/>
                <a:sym typeface="Amazing Grotesk Semi-Bold"/>
              </a:rPr>
              <a:t>Shabti Box</a:t>
            </a:r>
          </a:p>
        </p:txBody>
      </p:sp>
      <p:sp>
        <p:nvSpPr>
          <p:cNvPr id="7" name="TextBox 7"/>
          <p:cNvSpPr txBox="1"/>
          <p:nvPr/>
        </p:nvSpPr>
        <p:spPr>
          <a:xfrm>
            <a:off x="6972167" y="163565"/>
            <a:ext cx="2533932" cy="350192"/>
          </a:xfrm>
          <a:prstGeom prst="rect">
            <a:avLst/>
          </a:prstGeom>
        </p:spPr>
        <p:txBody>
          <a:bodyPr lIns="0" tIns="0" rIns="0" bIns="0" rtlCol="0" anchor="t">
            <a:spAutoFit/>
          </a:bodyPr>
          <a:lstStyle/>
          <a:p>
            <a:pPr algn="l">
              <a:lnSpc>
                <a:spcPts val="2782"/>
              </a:lnSpc>
            </a:pPr>
            <a:r>
              <a:rPr lang="en-US" sz="1987">
                <a:solidFill>
                  <a:srgbClr val="532F64"/>
                </a:solidFill>
                <a:latin typeface="Tenor Sans"/>
                <a:ea typeface="Tenor Sans"/>
                <a:cs typeface="Tenor Sans"/>
                <a:sym typeface="Tenor Sans"/>
              </a:rPr>
              <a:t>Communities Gallery</a:t>
            </a:r>
          </a:p>
        </p:txBody>
      </p:sp>
      <p:sp>
        <p:nvSpPr>
          <p:cNvPr id="8" name="TextBox 8"/>
          <p:cNvSpPr txBox="1"/>
          <p:nvPr/>
        </p:nvSpPr>
        <p:spPr>
          <a:xfrm>
            <a:off x="3230066" y="1166363"/>
            <a:ext cx="2686050" cy="292032"/>
          </a:xfrm>
          <a:prstGeom prst="rect">
            <a:avLst/>
          </a:prstGeom>
        </p:spPr>
        <p:txBody>
          <a:bodyPr lIns="0" tIns="0" rIns="0" bIns="0" rtlCol="0" anchor="t">
            <a:spAutoFit/>
          </a:bodyPr>
          <a:lstStyle/>
          <a:p>
            <a:pPr algn="l">
              <a:lnSpc>
                <a:spcPts val="2278"/>
              </a:lnSpc>
            </a:pPr>
            <a:r>
              <a:rPr lang="en-US" sz="1627" b="1">
                <a:solidFill>
                  <a:srgbClr val="000000"/>
                </a:solidFill>
                <a:latin typeface="Amazing Grotesk Semi-Bold"/>
                <a:ea typeface="Amazing Grotesk Semi-Bold"/>
                <a:cs typeface="Amazing Grotesk Semi-Bold"/>
                <a:sym typeface="Amazing Grotesk Semi-Bold"/>
              </a:rPr>
              <a:t>Ptolemaic to Roman Period</a:t>
            </a:r>
          </a:p>
        </p:txBody>
      </p:sp>
      <p:sp>
        <p:nvSpPr>
          <p:cNvPr id="9" name="TextBox 9"/>
          <p:cNvSpPr txBox="1"/>
          <p:nvPr/>
        </p:nvSpPr>
        <p:spPr>
          <a:xfrm>
            <a:off x="344852" y="6988362"/>
            <a:ext cx="1776805" cy="248181"/>
          </a:xfrm>
          <a:prstGeom prst="rect">
            <a:avLst/>
          </a:prstGeom>
        </p:spPr>
        <p:txBody>
          <a:bodyPr lIns="0" tIns="0" rIns="0" bIns="0" rtlCol="0" anchor="t">
            <a:spAutoFit/>
          </a:bodyPr>
          <a:lstStyle/>
          <a:p>
            <a:pPr algn="ctr">
              <a:lnSpc>
                <a:spcPts val="1918"/>
              </a:lnSpc>
            </a:pPr>
            <a:r>
              <a:rPr lang="en-US" sz="1370" b="1">
                <a:solidFill>
                  <a:srgbClr val="5D337B"/>
                </a:solidFill>
                <a:latin typeface="Amazing Grotesk Semi-Bold"/>
                <a:ea typeface="Amazing Grotesk Semi-Bold"/>
                <a:cs typeface="Amazing Grotesk Semi-Bold"/>
                <a:sym typeface="Amazing Grotesk Semi-Bold"/>
              </a:rPr>
              <a:t>IPSMG:R.1932.27.3</a:t>
            </a:r>
          </a:p>
        </p:txBody>
      </p:sp>
      <p:sp>
        <p:nvSpPr>
          <p:cNvPr id="10" name="TextBox 10"/>
          <p:cNvSpPr txBox="1"/>
          <p:nvPr/>
        </p:nvSpPr>
        <p:spPr>
          <a:xfrm>
            <a:off x="3308430" y="1643073"/>
            <a:ext cx="6013527" cy="1246314"/>
          </a:xfrm>
          <a:prstGeom prst="rect">
            <a:avLst/>
          </a:prstGeom>
        </p:spPr>
        <p:txBody>
          <a:bodyPr lIns="0" tIns="0" rIns="0" bIns="0" rtlCol="0" anchor="t">
            <a:spAutoFit/>
          </a:bodyPr>
          <a:lstStyle/>
          <a:p>
            <a:pPr algn="l">
              <a:lnSpc>
                <a:spcPts val="3230"/>
              </a:lnSpc>
            </a:pPr>
            <a:r>
              <a:rPr lang="en-US" sz="2307">
                <a:solidFill>
                  <a:srgbClr val="000000"/>
                </a:solidFill>
                <a:latin typeface="Amazing Grotesk"/>
                <a:ea typeface="Amazing Grotesk"/>
                <a:cs typeface="Amazing Grotesk"/>
                <a:sym typeface="Amazing Grotesk"/>
              </a:rPr>
              <a:t>Found in a tomb, this painted box contained a set of shabtis, or magical servants. </a:t>
            </a:r>
          </a:p>
        </p:txBody>
      </p:sp>
      <p:sp>
        <p:nvSpPr>
          <p:cNvPr id="11" name="TextBox 11"/>
          <p:cNvSpPr txBox="1"/>
          <p:nvPr/>
        </p:nvSpPr>
        <p:spPr>
          <a:xfrm>
            <a:off x="3308430" y="4927791"/>
            <a:ext cx="6197670" cy="1655889"/>
          </a:xfrm>
          <a:prstGeom prst="rect">
            <a:avLst/>
          </a:prstGeom>
        </p:spPr>
        <p:txBody>
          <a:bodyPr lIns="0" tIns="0" rIns="0" bIns="0" rtlCol="0" anchor="t">
            <a:spAutoFit/>
          </a:bodyPr>
          <a:lstStyle/>
          <a:p>
            <a:pPr algn="l">
              <a:lnSpc>
                <a:spcPts val="3230"/>
              </a:lnSpc>
              <a:spcBef>
                <a:spcPct val="0"/>
              </a:spcBef>
            </a:pPr>
            <a:r>
              <a:rPr lang="en-US" sz="2307">
                <a:solidFill>
                  <a:srgbClr val="000000"/>
                </a:solidFill>
                <a:latin typeface="Amazing Grotesk"/>
                <a:ea typeface="Amazing Grotesk"/>
                <a:cs typeface="Amazing Grotesk"/>
                <a:sym typeface="Amazing Grotesk"/>
              </a:rPr>
              <a:t>Among the decorations we can see Anubis, the jackal-headed god of mummification, while on top rests the hawk-god Horus, providing protection.</a:t>
            </a:r>
          </a:p>
        </p:txBody>
      </p:sp>
      <p:sp>
        <p:nvSpPr>
          <p:cNvPr id="12" name="TextBox 12"/>
          <p:cNvSpPr txBox="1"/>
          <p:nvPr/>
        </p:nvSpPr>
        <p:spPr>
          <a:xfrm>
            <a:off x="3230066" y="921956"/>
            <a:ext cx="1646734" cy="292032"/>
          </a:xfrm>
          <a:prstGeom prst="rect">
            <a:avLst/>
          </a:prstGeom>
        </p:spPr>
        <p:txBody>
          <a:bodyPr lIns="0" tIns="0" rIns="0" bIns="0" rtlCol="0" anchor="t">
            <a:spAutoFit/>
          </a:bodyPr>
          <a:lstStyle/>
          <a:p>
            <a:pPr algn="l">
              <a:lnSpc>
                <a:spcPts val="2278"/>
              </a:lnSpc>
            </a:pPr>
            <a:r>
              <a:rPr lang="en-US" sz="1627" b="1">
                <a:solidFill>
                  <a:srgbClr val="000000"/>
                </a:solidFill>
                <a:latin typeface="Amazing Grotesk Semi-Bold"/>
                <a:ea typeface="Amazing Grotesk Semi-Bold"/>
                <a:cs typeface="Amazing Grotesk Semi-Bold"/>
                <a:sym typeface="Amazing Grotesk Semi-Bold"/>
              </a:rPr>
              <a:t>332 BCE-395 CE</a:t>
            </a:r>
          </a:p>
        </p:txBody>
      </p:sp>
      <p:sp>
        <p:nvSpPr>
          <p:cNvPr id="13" name="TextBox 13"/>
          <p:cNvSpPr txBox="1"/>
          <p:nvPr/>
        </p:nvSpPr>
        <p:spPr>
          <a:xfrm>
            <a:off x="3308430" y="3074065"/>
            <a:ext cx="6197670" cy="1655819"/>
          </a:xfrm>
          <a:prstGeom prst="rect">
            <a:avLst/>
          </a:prstGeom>
        </p:spPr>
        <p:txBody>
          <a:bodyPr lIns="0" tIns="0" rIns="0" bIns="0" rtlCol="0" anchor="t">
            <a:spAutoFit/>
          </a:bodyPr>
          <a:lstStyle/>
          <a:p>
            <a:pPr algn="l">
              <a:lnSpc>
                <a:spcPts val="3234"/>
              </a:lnSpc>
              <a:spcBef>
                <a:spcPct val="0"/>
              </a:spcBef>
            </a:pPr>
            <a:r>
              <a:rPr lang="en-US" sz="2310">
                <a:solidFill>
                  <a:srgbClr val="000000"/>
                </a:solidFill>
                <a:latin typeface="Amazing Grotesk"/>
                <a:ea typeface="Amazing Grotesk"/>
                <a:cs typeface="Amazing Grotesk"/>
                <a:sym typeface="Amazing Grotesk"/>
              </a:rPr>
              <a:t>They would spring to life and do jobs for you, like growing crops and tending to animals, in the Field of Reeds - a paradise in the afterlife.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grpSp>
        <p:nvGrpSpPr>
          <p:cNvPr id="2" name="Group 2"/>
          <p:cNvGrpSpPr/>
          <p:nvPr/>
        </p:nvGrpSpPr>
        <p:grpSpPr>
          <a:xfrm>
            <a:off x="-1518989" y="-2738189"/>
            <a:ext cx="12791578" cy="1279157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AE6"/>
            </a:solidFill>
          </p:spPr>
          <p:txBody>
            <a:bodyPr/>
            <a:lstStyle/>
            <a:p>
              <a:endParaRPr lang="en-GB"/>
            </a:p>
          </p:txBody>
        </p:sp>
        <p:sp>
          <p:nvSpPr>
            <p:cNvPr id="4" name="TextBox 4"/>
            <p:cNvSpPr txBox="1"/>
            <p:nvPr/>
          </p:nvSpPr>
          <p:spPr>
            <a:xfrm>
              <a:off x="76200" y="28575"/>
              <a:ext cx="660400" cy="708025"/>
            </a:xfrm>
            <a:prstGeom prst="rect">
              <a:avLst/>
            </a:prstGeom>
          </p:spPr>
          <p:txBody>
            <a:bodyPr lIns="65540" tIns="65540" rIns="65540" bIns="65540" rtlCol="0" anchor="ctr"/>
            <a:lstStyle/>
            <a:p>
              <a:pPr algn="ctr">
                <a:lnSpc>
                  <a:spcPts val="2528"/>
                </a:lnSpc>
              </a:pPr>
              <a:endParaRPr/>
            </a:p>
          </p:txBody>
        </p:sp>
      </p:grpSp>
      <p:sp>
        <p:nvSpPr>
          <p:cNvPr id="5" name="TextBox 5"/>
          <p:cNvSpPr txBox="1"/>
          <p:nvPr/>
        </p:nvSpPr>
        <p:spPr>
          <a:xfrm>
            <a:off x="4038860" y="1064686"/>
            <a:ext cx="5223727" cy="5794742"/>
          </a:xfrm>
          <a:prstGeom prst="rect">
            <a:avLst/>
          </a:prstGeom>
        </p:spPr>
        <p:txBody>
          <a:bodyPr lIns="0" tIns="0" rIns="0" bIns="0" rtlCol="0" anchor="t">
            <a:spAutoFit/>
          </a:bodyPr>
          <a:lstStyle/>
          <a:p>
            <a:pPr algn="l">
              <a:lnSpc>
                <a:spcPts val="4163"/>
              </a:lnSpc>
            </a:pPr>
            <a:r>
              <a:rPr lang="en-US" sz="2973" b="1">
                <a:solidFill>
                  <a:srgbClr val="000000"/>
                </a:solidFill>
                <a:latin typeface="Amazing Grotesk Semi-Bold"/>
                <a:ea typeface="Amazing Grotesk Semi-Bold"/>
                <a:cs typeface="Amazing Grotesk Semi-Bold"/>
                <a:sym typeface="Amazing Grotesk Semi-Bold"/>
              </a:rPr>
              <a:t>This box was carefully made, not to be seen, but as part of a sacred resting place in a </a:t>
            </a:r>
            <a:r>
              <a:rPr lang="en-US" sz="2973" b="1">
                <a:solidFill>
                  <a:srgbClr val="066999"/>
                </a:solidFill>
                <a:latin typeface="Amazing Grotesk Semi-Bold"/>
                <a:ea typeface="Amazing Grotesk Semi-Bold"/>
                <a:cs typeface="Amazing Grotesk Semi-Bold"/>
                <a:sym typeface="Amazing Grotesk Semi-Bold"/>
              </a:rPr>
              <a:t>tomb</a:t>
            </a:r>
            <a:r>
              <a:rPr lang="en-US" sz="2973" b="1">
                <a:solidFill>
                  <a:srgbClr val="000000"/>
                </a:solidFill>
                <a:latin typeface="Amazing Grotesk Semi-Bold"/>
                <a:ea typeface="Amazing Grotesk Semi-Bold"/>
                <a:cs typeface="Amazing Grotesk Semi-Bold"/>
                <a:sym typeface="Amazing Grotesk Semi-Bold"/>
              </a:rPr>
              <a:t>.</a:t>
            </a:r>
          </a:p>
          <a:p>
            <a:pPr algn="l">
              <a:lnSpc>
                <a:spcPts val="4163"/>
              </a:lnSpc>
            </a:pPr>
            <a:endParaRPr lang="en-US" sz="2973" b="1">
              <a:solidFill>
                <a:srgbClr val="000000"/>
              </a:solidFill>
              <a:latin typeface="Amazing Grotesk Semi-Bold"/>
              <a:ea typeface="Amazing Grotesk Semi-Bold"/>
              <a:cs typeface="Amazing Grotesk Semi-Bold"/>
              <a:sym typeface="Amazing Grotesk Semi-Bold"/>
            </a:endParaRPr>
          </a:p>
          <a:p>
            <a:pPr algn="l">
              <a:lnSpc>
                <a:spcPts val="4163"/>
              </a:lnSpc>
            </a:pPr>
            <a:r>
              <a:rPr lang="en-US" sz="2973" b="1">
                <a:solidFill>
                  <a:srgbClr val="000000"/>
                </a:solidFill>
                <a:latin typeface="Amazing Grotesk Semi-Bold"/>
                <a:ea typeface="Amazing Grotesk Semi-Bold"/>
                <a:cs typeface="Amazing Grotesk Semi-Bold"/>
                <a:sym typeface="Amazing Grotesk Semi-Bold"/>
              </a:rPr>
              <a:t>How do you think the </a:t>
            </a:r>
            <a:r>
              <a:rPr lang="en-US" sz="2973" b="1">
                <a:solidFill>
                  <a:srgbClr val="066999"/>
                </a:solidFill>
                <a:latin typeface="Amazing Grotesk Semi-Bold"/>
                <a:ea typeface="Amazing Grotesk Semi-Bold"/>
                <a:cs typeface="Amazing Grotesk Semi-Bold"/>
                <a:sym typeface="Amazing Grotesk Semi-Bold"/>
              </a:rPr>
              <a:t>person</a:t>
            </a:r>
            <a:r>
              <a:rPr lang="en-US" sz="2973" b="1">
                <a:solidFill>
                  <a:srgbClr val="000000"/>
                </a:solidFill>
                <a:latin typeface="Amazing Grotesk Semi-Bold"/>
                <a:ea typeface="Amazing Grotesk Semi-Bold"/>
                <a:cs typeface="Amazing Grotesk Semi-Bold"/>
                <a:sym typeface="Amazing Grotesk Semi-Bold"/>
              </a:rPr>
              <a:t> it belonged to would </a:t>
            </a:r>
            <a:r>
              <a:rPr lang="en-US" sz="2973" b="1">
                <a:solidFill>
                  <a:srgbClr val="066999"/>
                </a:solidFill>
                <a:latin typeface="Amazing Grotesk Semi-Bold"/>
                <a:ea typeface="Amazing Grotesk Semi-Bold"/>
                <a:cs typeface="Amazing Grotesk Semi-Bold"/>
                <a:sym typeface="Amazing Grotesk Semi-Bold"/>
              </a:rPr>
              <a:t>feel</a:t>
            </a:r>
            <a:r>
              <a:rPr lang="en-US" sz="2973" b="1">
                <a:solidFill>
                  <a:srgbClr val="000000"/>
                </a:solidFill>
                <a:latin typeface="Amazing Grotesk Semi-Bold"/>
                <a:ea typeface="Amazing Grotesk Semi-Bold"/>
                <a:cs typeface="Amazing Grotesk Semi-Bold"/>
                <a:sym typeface="Amazing Grotesk Semi-Bold"/>
              </a:rPr>
              <a:t> about it being here in Ipswich – its little workers left with no job to carry out?</a:t>
            </a:r>
          </a:p>
          <a:p>
            <a:pPr algn="l">
              <a:lnSpc>
                <a:spcPts val="4163"/>
              </a:lnSpc>
              <a:spcBef>
                <a:spcPct val="0"/>
              </a:spcBef>
            </a:pPr>
            <a:endParaRPr lang="en-US" sz="2973" b="1">
              <a:solidFill>
                <a:srgbClr val="000000"/>
              </a:solidFill>
              <a:latin typeface="Amazing Grotesk Semi-Bold"/>
              <a:ea typeface="Amazing Grotesk Semi-Bold"/>
              <a:cs typeface="Amazing Grotesk Semi-Bold"/>
              <a:sym typeface="Amazing Grotesk Semi-Bold"/>
            </a:endParaRPr>
          </a:p>
        </p:txBody>
      </p:sp>
      <p:grpSp>
        <p:nvGrpSpPr>
          <p:cNvPr id="6" name="Group 6"/>
          <p:cNvGrpSpPr/>
          <p:nvPr/>
        </p:nvGrpSpPr>
        <p:grpSpPr>
          <a:xfrm>
            <a:off x="4191000" y="172077"/>
            <a:ext cx="3683677" cy="831840"/>
            <a:chOff x="13303" y="33931"/>
            <a:chExt cx="4911569" cy="1109121"/>
          </a:xfrm>
        </p:grpSpPr>
        <p:sp>
          <p:nvSpPr>
            <p:cNvPr id="7" name="TextBox 7"/>
            <p:cNvSpPr txBox="1"/>
            <p:nvPr/>
          </p:nvSpPr>
          <p:spPr>
            <a:xfrm>
              <a:off x="13303" y="128191"/>
              <a:ext cx="4911569" cy="1014861"/>
            </a:xfrm>
            <a:prstGeom prst="rect">
              <a:avLst/>
            </a:prstGeom>
          </p:spPr>
          <p:txBody>
            <a:bodyPr lIns="0" tIns="0" rIns="0" bIns="0" rtlCol="0" anchor="t">
              <a:spAutoFit/>
            </a:bodyPr>
            <a:lstStyle/>
            <a:p>
              <a:pPr algn="l">
                <a:lnSpc>
                  <a:spcPts val="4957"/>
                </a:lnSpc>
              </a:pPr>
              <a:r>
                <a:rPr lang="en-US" sz="5164" b="1">
                  <a:solidFill>
                    <a:srgbClr val="066999"/>
                  </a:solidFill>
                  <a:latin typeface="Avenir Bold"/>
                  <a:ea typeface="Avenir Bold"/>
                  <a:cs typeface="Avenir Bold"/>
                  <a:sym typeface="Avenir Bold"/>
                </a:rPr>
                <a:t>Critical Eye</a:t>
              </a:r>
            </a:p>
          </p:txBody>
        </p:sp>
        <p:sp>
          <p:nvSpPr>
            <p:cNvPr id="8" name="Freeform 8"/>
            <p:cNvSpPr/>
            <p:nvPr/>
          </p:nvSpPr>
          <p:spPr>
            <a:xfrm>
              <a:off x="1371015" y="33931"/>
              <a:ext cx="508868" cy="283058"/>
            </a:xfrm>
            <a:custGeom>
              <a:avLst/>
              <a:gdLst/>
              <a:ahLst/>
              <a:cxnLst/>
              <a:rect l="l" t="t" r="r" b="b"/>
              <a:pathLst>
                <a:path w="508868" h="283058">
                  <a:moveTo>
                    <a:pt x="0" y="0"/>
                  </a:moveTo>
                  <a:lnTo>
                    <a:pt x="508868" y="0"/>
                  </a:lnTo>
                  <a:lnTo>
                    <a:pt x="508868" y="283058"/>
                  </a:lnTo>
                  <a:lnTo>
                    <a:pt x="0" y="2830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sp>
        <p:nvSpPr>
          <p:cNvPr id="9" name="Freeform 9"/>
          <p:cNvSpPr/>
          <p:nvPr/>
        </p:nvSpPr>
        <p:spPr>
          <a:xfrm>
            <a:off x="-458662" y="-2107228"/>
            <a:ext cx="5081618" cy="10314251"/>
          </a:xfrm>
          <a:custGeom>
            <a:avLst/>
            <a:gdLst/>
            <a:ahLst/>
            <a:cxnLst/>
            <a:rect l="l" t="t" r="r" b="b"/>
            <a:pathLst>
              <a:path w="5081618" h="10314251">
                <a:moveTo>
                  <a:pt x="0" y="0"/>
                </a:moveTo>
                <a:lnTo>
                  <a:pt x="5081619" y="0"/>
                </a:lnTo>
                <a:lnTo>
                  <a:pt x="5081619" y="10314250"/>
                </a:lnTo>
                <a:lnTo>
                  <a:pt x="0" y="10314250"/>
                </a:lnTo>
                <a:lnTo>
                  <a:pt x="0" y="0"/>
                </a:lnTo>
                <a:close/>
              </a:path>
            </a:pathLst>
          </a:custGeom>
          <a:blipFill>
            <a:blip r:embed="rId4"/>
            <a:stretch>
              <a:fillRect l="-46817" r="-15445" b="-6591"/>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CDE97"/>
        </a:solidFill>
        <a:effectLst/>
      </p:bgPr>
    </p:bg>
    <p:spTree>
      <p:nvGrpSpPr>
        <p:cNvPr id="1" name=""/>
        <p:cNvGrpSpPr/>
        <p:nvPr/>
      </p:nvGrpSpPr>
      <p:grpSpPr>
        <a:xfrm>
          <a:off x="0" y="0"/>
          <a:ext cx="0" cy="0"/>
          <a:chOff x="0" y="0"/>
          <a:chExt cx="0" cy="0"/>
        </a:xfrm>
      </p:grpSpPr>
      <p:sp>
        <p:nvSpPr>
          <p:cNvPr id="2" name="Freeform 2"/>
          <p:cNvSpPr/>
          <p:nvPr/>
        </p:nvSpPr>
        <p:spPr>
          <a:xfrm>
            <a:off x="2711148" y="791248"/>
            <a:ext cx="4331304" cy="4505908"/>
          </a:xfrm>
          <a:custGeom>
            <a:avLst/>
            <a:gdLst/>
            <a:ahLst/>
            <a:cxnLst/>
            <a:rect l="l" t="t" r="r" b="b"/>
            <a:pathLst>
              <a:path w="4331304" h="4505908">
                <a:moveTo>
                  <a:pt x="0" y="0"/>
                </a:moveTo>
                <a:lnTo>
                  <a:pt x="4331304" y="0"/>
                </a:lnTo>
                <a:lnTo>
                  <a:pt x="4331304" y="4505908"/>
                </a:lnTo>
                <a:lnTo>
                  <a:pt x="0" y="45059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3058896" y="1199221"/>
            <a:ext cx="3635809" cy="3296234"/>
          </a:xfrm>
          <a:prstGeom prst="rect">
            <a:avLst/>
          </a:prstGeom>
        </p:spPr>
        <p:txBody>
          <a:bodyPr lIns="0" tIns="0" rIns="0" bIns="0" rtlCol="0" anchor="t">
            <a:spAutoFit/>
          </a:bodyPr>
          <a:lstStyle/>
          <a:p>
            <a:pPr algn="l">
              <a:lnSpc>
                <a:spcPts val="4399"/>
              </a:lnSpc>
            </a:pPr>
            <a:r>
              <a:rPr lang="en-US" sz="2732" b="1">
                <a:solidFill>
                  <a:srgbClr val="000000"/>
                </a:solidFill>
                <a:latin typeface="Amazing Grotesk Semi-Bold"/>
                <a:ea typeface="Amazing Grotesk Semi-Bold"/>
                <a:cs typeface="Amazing Grotesk Semi-Bold"/>
                <a:sym typeface="Amazing Grotesk Semi-Bold"/>
              </a:rPr>
              <a:t>Which is your favourite?</a:t>
            </a:r>
          </a:p>
          <a:p>
            <a:pPr algn="l">
              <a:lnSpc>
                <a:spcPts val="4399"/>
              </a:lnSpc>
            </a:pPr>
            <a:r>
              <a:rPr lang="en-US" sz="2732" b="1">
                <a:solidFill>
                  <a:srgbClr val="000000"/>
                </a:solidFill>
                <a:latin typeface="Amazing Grotesk Semi-Bold"/>
                <a:ea typeface="Amazing Grotesk Semi-Bold"/>
                <a:cs typeface="Amazing Grotesk Semi-Bold"/>
                <a:sym typeface="Amazing Grotesk Semi-Bold"/>
              </a:rPr>
              <a:t>Why do you like it?</a:t>
            </a:r>
          </a:p>
          <a:p>
            <a:pPr algn="l">
              <a:lnSpc>
                <a:spcPts val="4399"/>
              </a:lnSpc>
            </a:pPr>
            <a:r>
              <a:rPr lang="en-US" sz="2732" b="1">
                <a:solidFill>
                  <a:srgbClr val="000000"/>
                </a:solidFill>
                <a:latin typeface="Amazing Grotesk Semi-Bold"/>
                <a:ea typeface="Amazing Grotesk Semi-Bold"/>
                <a:cs typeface="Amazing Grotesk Semi-Bold"/>
                <a:sym typeface="Amazing Grotesk Semi-Bold"/>
              </a:rPr>
              <a:t>If the object could talk, what questions would you ask it? </a:t>
            </a:r>
          </a:p>
        </p:txBody>
      </p:sp>
      <p:grpSp>
        <p:nvGrpSpPr>
          <p:cNvPr id="4" name="Group 4"/>
          <p:cNvGrpSpPr/>
          <p:nvPr/>
        </p:nvGrpSpPr>
        <p:grpSpPr>
          <a:xfrm>
            <a:off x="6829126" y="3236683"/>
            <a:ext cx="2711148" cy="2060473"/>
            <a:chOff x="0" y="0"/>
            <a:chExt cx="3614864" cy="2747297"/>
          </a:xfrm>
        </p:grpSpPr>
        <p:sp>
          <p:nvSpPr>
            <p:cNvPr id="5" name="Freeform 5"/>
            <p:cNvSpPr/>
            <p:nvPr/>
          </p:nvSpPr>
          <p:spPr>
            <a:xfrm>
              <a:off x="0" y="0"/>
              <a:ext cx="3614864" cy="2747297"/>
            </a:xfrm>
            <a:custGeom>
              <a:avLst/>
              <a:gdLst/>
              <a:ahLst/>
              <a:cxnLst/>
              <a:rect l="l" t="t" r="r" b="b"/>
              <a:pathLst>
                <a:path w="3614864" h="2747297">
                  <a:moveTo>
                    <a:pt x="0" y="0"/>
                  </a:moveTo>
                  <a:lnTo>
                    <a:pt x="3614864" y="0"/>
                  </a:lnTo>
                  <a:lnTo>
                    <a:pt x="3614864" y="2747297"/>
                  </a:lnTo>
                  <a:lnTo>
                    <a:pt x="0" y="27472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TextBox 6"/>
            <p:cNvSpPr txBox="1"/>
            <p:nvPr/>
          </p:nvSpPr>
          <p:spPr>
            <a:xfrm>
              <a:off x="289315" y="724705"/>
              <a:ext cx="2967668" cy="937180"/>
            </a:xfrm>
            <a:prstGeom prst="rect">
              <a:avLst/>
            </a:prstGeom>
          </p:spPr>
          <p:txBody>
            <a:bodyPr wrap="square" lIns="0" tIns="0" rIns="0" bIns="0" rtlCol="0" anchor="t">
              <a:spAutoFit/>
            </a:bodyPr>
            <a:lstStyle/>
            <a:p>
              <a:pPr algn="ctr">
                <a:lnSpc>
                  <a:spcPts val="5736"/>
                </a:lnSpc>
              </a:pPr>
              <a:r>
                <a:rPr lang="en-US" sz="4097" b="1">
                  <a:solidFill>
                    <a:srgbClr val="000000"/>
                  </a:solidFill>
                  <a:latin typeface="Amazing Grotesk Semi-Bold"/>
                  <a:ea typeface="Amazing Grotesk Semi-Bold"/>
                  <a:cs typeface="Amazing Grotesk Semi-Bold"/>
                  <a:sym typeface="Amazing Grotesk Semi-Bold"/>
                </a:rPr>
                <a:t>Discuss</a:t>
              </a:r>
            </a:p>
          </p:txBody>
        </p:sp>
      </p:grpSp>
      <p:grpSp>
        <p:nvGrpSpPr>
          <p:cNvPr id="7" name="Group 7"/>
          <p:cNvGrpSpPr/>
          <p:nvPr/>
        </p:nvGrpSpPr>
        <p:grpSpPr>
          <a:xfrm rot="2222728">
            <a:off x="2029666" y="4543971"/>
            <a:ext cx="2058460" cy="2058460"/>
            <a:chOff x="0" y="0"/>
            <a:chExt cx="2744614" cy="2744614"/>
          </a:xfrm>
        </p:grpSpPr>
        <p:sp>
          <p:nvSpPr>
            <p:cNvPr id="8" name="Freeform 8"/>
            <p:cNvSpPr/>
            <p:nvPr/>
          </p:nvSpPr>
          <p:spPr>
            <a:xfrm>
              <a:off x="0" y="0"/>
              <a:ext cx="2744614" cy="2744614"/>
            </a:xfrm>
            <a:custGeom>
              <a:avLst/>
              <a:gdLst/>
              <a:ahLst/>
              <a:cxnLst/>
              <a:rect l="l" t="t" r="r" b="b"/>
              <a:pathLst>
                <a:path w="2744614" h="2744614">
                  <a:moveTo>
                    <a:pt x="0" y="0"/>
                  </a:moveTo>
                  <a:lnTo>
                    <a:pt x="2744614" y="0"/>
                  </a:lnTo>
                  <a:lnTo>
                    <a:pt x="2744614" y="2744614"/>
                  </a:lnTo>
                  <a:lnTo>
                    <a:pt x="0" y="27446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9" name="TextBox 9"/>
            <p:cNvSpPr txBox="1"/>
            <p:nvPr/>
          </p:nvSpPr>
          <p:spPr>
            <a:xfrm rot="-2826083">
              <a:off x="968587" y="1139244"/>
              <a:ext cx="875713" cy="433708"/>
            </a:xfrm>
            <a:prstGeom prst="rect">
              <a:avLst/>
            </a:prstGeom>
          </p:spPr>
          <p:txBody>
            <a:bodyPr lIns="0" tIns="0" rIns="0" bIns="0" rtlCol="0" anchor="t">
              <a:spAutoFit/>
            </a:bodyPr>
            <a:lstStyle/>
            <a:p>
              <a:pPr algn="ctr">
                <a:lnSpc>
                  <a:spcPts val="2776"/>
                </a:lnSpc>
              </a:pPr>
              <a:r>
                <a:rPr lang="en-US" sz="1983" b="1">
                  <a:solidFill>
                    <a:srgbClr val="000000"/>
                  </a:solidFill>
                  <a:latin typeface="Amazing Grotesk Semi-Bold"/>
                  <a:ea typeface="Amazing Grotesk Semi-Bold"/>
                  <a:cs typeface="Amazing Grotesk Semi-Bold"/>
                  <a:sym typeface="Amazing Grotesk Semi-Bold"/>
                </a:rPr>
                <a:t>Draw</a:t>
              </a:r>
            </a:p>
          </p:txBody>
        </p:sp>
      </p:grpSp>
      <p:grpSp>
        <p:nvGrpSpPr>
          <p:cNvPr id="10" name="Group 10"/>
          <p:cNvGrpSpPr/>
          <p:nvPr/>
        </p:nvGrpSpPr>
        <p:grpSpPr>
          <a:xfrm>
            <a:off x="259810" y="236459"/>
            <a:ext cx="2451339" cy="2451339"/>
            <a:chOff x="0" y="0"/>
            <a:chExt cx="3268451" cy="3268451"/>
          </a:xfrm>
        </p:grpSpPr>
        <p:sp>
          <p:nvSpPr>
            <p:cNvPr id="11" name="Freeform 11"/>
            <p:cNvSpPr/>
            <p:nvPr/>
          </p:nvSpPr>
          <p:spPr>
            <a:xfrm rot="-774812">
              <a:off x="270312" y="270312"/>
              <a:ext cx="2727827" cy="2727827"/>
            </a:xfrm>
            <a:custGeom>
              <a:avLst/>
              <a:gdLst/>
              <a:ahLst/>
              <a:cxnLst/>
              <a:rect l="l" t="t" r="r" b="b"/>
              <a:pathLst>
                <a:path w="2727827" h="2727827">
                  <a:moveTo>
                    <a:pt x="0" y="0"/>
                  </a:moveTo>
                  <a:lnTo>
                    <a:pt x="2727827" y="0"/>
                  </a:lnTo>
                  <a:lnTo>
                    <a:pt x="2727827" y="2727827"/>
                  </a:lnTo>
                  <a:lnTo>
                    <a:pt x="0" y="2727827"/>
                  </a:lnTo>
                  <a:lnTo>
                    <a:pt x="0" y="0"/>
                  </a:lnTo>
                  <a:close/>
                </a:path>
              </a:pathLst>
            </a:custGeom>
            <a:blipFill>
              <a:blip r:embed="rId8"/>
              <a:stretch>
                <a:fillRect/>
              </a:stretch>
            </a:blipFill>
          </p:spPr>
          <p:txBody>
            <a:bodyPr/>
            <a:lstStyle/>
            <a:p>
              <a:endParaRPr lang="en-GB"/>
            </a:p>
          </p:txBody>
        </p:sp>
        <p:sp>
          <p:nvSpPr>
            <p:cNvPr id="12" name="TextBox 12"/>
            <p:cNvSpPr txBox="1"/>
            <p:nvPr/>
          </p:nvSpPr>
          <p:spPr>
            <a:xfrm rot="-808686">
              <a:off x="747214" y="602048"/>
              <a:ext cx="1248869" cy="692698"/>
            </a:xfrm>
            <a:prstGeom prst="rect">
              <a:avLst/>
            </a:prstGeom>
          </p:spPr>
          <p:txBody>
            <a:bodyPr lIns="0" tIns="0" rIns="0" bIns="0" rtlCol="0" anchor="t">
              <a:spAutoFit/>
            </a:bodyPr>
            <a:lstStyle/>
            <a:p>
              <a:pPr algn="ctr">
                <a:lnSpc>
                  <a:spcPts val="4381"/>
                </a:lnSpc>
              </a:pPr>
              <a:r>
                <a:rPr lang="en-US" sz="3129" b="1">
                  <a:solidFill>
                    <a:srgbClr val="000000"/>
                  </a:solidFill>
                  <a:latin typeface="Amazing Grotesk Semi-Bold"/>
                  <a:ea typeface="Amazing Grotesk Semi-Bold"/>
                  <a:cs typeface="Amazing Grotesk Semi-Bold"/>
                  <a:sym typeface="Amazing Grotesk Semi-Bold"/>
                </a:rPr>
                <a:t>Craft</a:t>
              </a:r>
            </a:p>
          </p:txBody>
        </p:sp>
      </p:grpSp>
      <p:grpSp>
        <p:nvGrpSpPr>
          <p:cNvPr id="13" name="Group 13"/>
          <p:cNvGrpSpPr/>
          <p:nvPr/>
        </p:nvGrpSpPr>
        <p:grpSpPr>
          <a:xfrm>
            <a:off x="6991967" y="236459"/>
            <a:ext cx="2385466" cy="2672791"/>
            <a:chOff x="0" y="0"/>
            <a:chExt cx="3180621" cy="3563721"/>
          </a:xfrm>
        </p:grpSpPr>
        <p:sp>
          <p:nvSpPr>
            <p:cNvPr id="14" name="Freeform 14"/>
            <p:cNvSpPr/>
            <p:nvPr/>
          </p:nvSpPr>
          <p:spPr>
            <a:xfrm>
              <a:off x="0" y="0"/>
              <a:ext cx="3180621" cy="3563721"/>
            </a:xfrm>
            <a:custGeom>
              <a:avLst/>
              <a:gdLst/>
              <a:ahLst/>
              <a:cxnLst/>
              <a:rect l="l" t="t" r="r" b="b"/>
              <a:pathLst>
                <a:path w="3180621" h="3563721">
                  <a:moveTo>
                    <a:pt x="0" y="0"/>
                  </a:moveTo>
                  <a:lnTo>
                    <a:pt x="3180621" y="0"/>
                  </a:lnTo>
                  <a:lnTo>
                    <a:pt x="3180621" y="3563721"/>
                  </a:lnTo>
                  <a:lnTo>
                    <a:pt x="0" y="35637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5" name="TextBox 15"/>
            <p:cNvSpPr txBox="1"/>
            <p:nvPr/>
          </p:nvSpPr>
          <p:spPr>
            <a:xfrm rot="-1058670">
              <a:off x="567800" y="1315186"/>
              <a:ext cx="1759464" cy="658134"/>
            </a:xfrm>
            <a:prstGeom prst="rect">
              <a:avLst/>
            </a:prstGeom>
          </p:spPr>
          <p:txBody>
            <a:bodyPr lIns="0" tIns="0" rIns="0" bIns="0" rtlCol="0" anchor="t">
              <a:spAutoFit/>
            </a:bodyPr>
            <a:lstStyle/>
            <a:p>
              <a:pPr algn="ctr">
                <a:lnSpc>
                  <a:spcPts val="4136"/>
                </a:lnSpc>
              </a:pPr>
              <a:r>
                <a:rPr lang="en-US" sz="2954" b="1">
                  <a:solidFill>
                    <a:srgbClr val="000000"/>
                  </a:solidFill>
                  <a:latin typeface="Amazing Grotesk Semi-Bold"/>
                  <a:ea typeface="Amazing Grotesk Semi-Bold"/>
                  <a:cs typeface="Amazing Grotesk Semi-Bold"/>
                  <a:sym typeface="Amazing Grotesk Semi-Bold"/>
                </a:rPr>
                <a:t>Write</a:t>
              </a:r>
            </a:p>
          </p:txBody>
        </p:sp>
      </p:grpSp>
      <p:grpSp>
        <p:nvGrpSpPr>
          <p:cNvPr id="16" name="Group 16"/>
          <p:cNvGrpSpPr/>
          <p:nvPr/>
        </p:nvGrpSpPr>
        <p:grpSpPr>
          <a:xfrm>
            <a:off x="135981" y="2882446"/>
            <a:ext cx="2627640" cy="1550307"/>
            <a:chOff x="0" y="0"/>
            <a:chExt cx="3503519" cy="2067076"/>
          </a:xfrm>
        </p:grpSpPr>
        <p:sp>
          <p:nvSpPr>
            <p:cNvPr id="17" name="Freeform 17"/>
            <p:cNvSpPr/>
            <p:nvPr/>
          </p:nvSpPr>
          <p:spPr>
            <a:xfrm>
              <a:off x="0" y="0"/>
              <a:ext cx="3503519" cy="2067076"/>
            </a:xfrm>
            <a:custGeom>
              <a:avLst/>
              <a:gdLst/>
              <a:ahLst/>
              <a:cxnLst/>
              <a:rect l="l" t="t" r="r" b="b"/>
              <a:pathLst>
                <a:path w="3503519" h="2067076">
                  <a:moveTo>
                    <a:pt x="0" y="0"/>
                  </a:moveTo>
                  <a:lnTo>
                    <a:pt x="3503519" y="0"/>
                  </a:lnTo>
                  <a:lnTo>
                    <a:pt x="3503519" y="2067076"/>
                  </a:lnTo>
                  <a:lnTo>
                    <a:pt x="0" y="206707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18" name="TextBox 18"/>
            <p:cNvSpPr txBox="1"/>
            <p:nvPr/>
          </p:nvSpPr>
          <p:spPr>
            <a:xfrm>
              <a:off x="925893" y="460980"/>
              <a:ext cx="1979933" cy="903121"/>
            </a:xfrm>
            <a:prstGeom prst="rect">
              <a:avLst/>
            </a:prstGeom>
          </p:spPr>
          <p:txBody>
            <a:bodyPr lIns="0" tIns="0" rIns="0" bIns="0" rtlCol="0" anchor="t">
              <a:spAutoFit/>
            </a:bodyPr>
            <a:lstStyle/>
            <a:p>
              <a:pPr algn="ctr">
                <a:lnSpc>
                  <a:spcPts val="5537"/>
                </a:lnSpc>
              </a:pPr>
              <a:r>
                <a:rPr lang="en-US" sz="3955" b="1">
                  <a:solidFill>
                    <a:srgbClr val="000000"/>
                  </a:solidFill>
                  <a:latin typeface="Amazing Grotesk Semi-Bold"/>
                  <a:ea typeface="Amazing Grotesk Semi-Bold"/>
                  <a:cs typeface="Amazing Grotesk Semi-Bold"/>
                  <a:sym typeface="Amazing Grotesk Semi-Bold"/>
                </a:rPr>
                <a:t>Think</a:t>
              </a:r>
            </a:p>
          </p:txBody>
        </p:sp>
      </p:grpSp>
      <p:grpSp>
        <p:nvGrpSpPr>
          <p:cNvPr id="19" name="Group 19"/>
          <p:cNvGrpSpPr/>
          <p:nvPr/>
        </p:nvGrpSpPr>
        <p:grpSpPr>
          <a:xfrm>
            <a:off x="-496181" y="6233773"/>
            <a:ext cx="10450058" cy="1899328"/>
            <a:chOff x="0" y="0"/>
            <a:chExt cx="13933411" cy="2532438"/>
          </a:xfrm>
        </p:grpSpPr>
        <p:grpSp>
          <p:nvGrpSpPr>
            <p:cNvPr id="20" name="Group 20"/>
            <p:cNvGrpSpPr/>
            <p:nvPr/>
          </p:nvGrpSpPr>
          <p:grpSpPr>
            <a:xfrm>
              <a:off x="1916024" y="152482"/>
              <a:ext cx="667640" cy="667640"/>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FFFF">
                      <a:alpha val="100000"/>
                    </a:srgbClr>
                  </a:gs>
                  <a:gs pos="100000">
                    <a:srgbClr val="E4E4E4">
                      <a:alpha val="100000"/>
                    </a:srgbClr>
                  </a:gs>
                </a:gsLst>
                <a:path path="circle">
                  <a:fillToRect r="100000" b="100000"/>
                </a:path>
                <a:tileRect l="-100000" t="-100000"/>
              </a:gradFill>
            </p:spPr>
            <p:txBody>
              <a:bodyPr/>
              <a:lstStyle/>
              <a:p>
                <a:endParaRPr lang="en-GB"/>
              </a:p>
            </p:txBody>
          </p:sp>
          <p:sp>
            <p:nvSpPr>
              <p:cNvPr id="22" name="TextBox 22"/>
              <p:cNvSpPr txBox="1"/>
              <p:nvPr/>
            </p:nvSpPr>
            <p:spPr>
              <a:xfrm>
                <a:off x="76200" y="66675"/>
                <a:ext cx="660400" cy="669925"/>
              </a:xfrm>
              <a:prstGeom prst="rect">
                <a:avLst/>
              </a:prstGeom>
            </p:spPr>
            <p:txBody>
              <a:bodyPr lIns="41765" tIns="41765" rIns="41765" bIns="41765" rtlCol="0" anchor="ctr"/>
              <a:lstStyle/>
              <a:p>
                <a:pPr algn="ctr">
                  <a:lnSpc>
                    <a:spcPts val="942"/>
                  </a:lnSpc>
                </a:pPr>
                <a:endParaRPr/>
              </a:p>
            </p:txBody>
          </p:sp>
        </p:grpSp>
        <p:grpSp>
          <p:nvGrpSpPr>
            <p:cNvPr id="23" name="Group 23"/>
            <p:cNvGrpSpPr/>
            <p:nvPr/>
          </p:nvGrpSpPr>
          <p:grpSpPr>
            <a:xfrm>
              <a:off x="4707451" y="145654"/>
              <a:ext cx="667640" cy="667640"/>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FFFF">
                      <a:alpha val="100000"/>
                    </a:srgbClr>
                  </a:gs>
                  <a:gs pos="100000">
                    <a:srgbClr val="E4E4E4">
                      <a:alpha val="100000"/>
                    </a:srgbClr>
                  </a:gs>
                </a:gsLst>
                <a:path path="circle">
                  <a:fillToRect r="100000" b="100000"/>
                </a:path>
                <a:tileRect l="-100000" t="-100000"/>
              </a:gradFill>
            </p:spPr>
            <p:txBody>
              <a:bodyPr/>
              <a:lstStyle/>
              <a:p>
                <a:endParaRPr lang="en-GB"/>
              </a:p>
            </p:txBody>
          </p:sp>
          <p:sp>
            <p:nvSpPr>
              <p:cNvPr id="25" name="TextBox 25"/>
              <p:cNvSpPr txBox="1"/>
              <p:nvPr/>
            </p:nvSpPr>
            <p:spPr>
              <a:xfrm>
                <a:off x="76200" y="66675"/>
                <a:ext cx="660400" cy="669925"/>
              </a:xfrm>
              <a:prstGeom prst="rect">
                <a:avLst/>
              </a:prstGeom>
            </p:spPr>
            <p:txBody>
              <a:bodyPr lIns="41765" tIns="41765" rIns="41765" bIns="41765" rtlCol="0" anchor="ctr"/>
              <a:lstStyle/>
              <a:p>
                <a:pPr algn="ctr">
                  <a:lnSpc>
                    <a:spcPts val="942"/>
                  </a:lnSpc>
                </a:pPr>
                <a:endParaRPr/>
              </a:p>
            </p:txBody>
          </p:sp>
        </p:grpSp>
        <p:grpSp>
          <p:nvGrpSpPr>
            <p:cNvPr id="26" name="Group 26"/>
            <p:cNvGrpSpPr/>
            <p:nvPr/>
          </p:nvGrpSpPr>
          <p:grpSpPr>
            <a:xfrm>
              <a:off x="8649802" y="145654"/>
              <a:ext cx="667640" cy="667640"/>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FFFF">
                      <a:alpha val="100000"/>
                    </a:srgbClr>
                  </a:gs>
                  <a:gs pos="100000">
                    <a:srgbClr val="E4E4E4">
                      <a:alpha val="100000"/>
                    </a:srgbClr>
                  </a:gs>
                </a:gsLst>
                <a:path path="circle">
                  <a:fillToRect r="100000" b="100000"/>
                </a:path>
                <a:tileRect l="-100000" t="-100000"/>
              </a:gradFill>
            </p:spPr>
            <p:txBody>
              <a:bodyPr/>
              <a:lstStyle/>
              <a:p>
                <a:endParaRPr lang="en-GB"/>
              </a:p>
            </p:txBody>
          </p:sp>
          <p:sp>
            <p:nvSpPr>
              <p:cNvPr id="28" name="TextBox 28"/>
              <p:cNvSpPr txBox="1"/>
              <p:nvPr/>
            </p:nvSpPr>
            <p:spPr>
              <a:xfrm>
                <a:off x="76200" y="66675"/>
                <a:ext cx="660400" cy="669925"/>
              </a:xfrm>
              <a:prstGeom prst="rect">
                <a:avLst/>
              </a:prstGeom>
            </p:spPr>
            <p:txBody>
              <a:bodyPr lIns="41765" tIns="41765" rIns="41765" bIns="41765" rtlCol="0" anchor="ctr"/>
              <a:lstStyle/>
              <a:p>
                <a:pPr algn="ctr">
                  <a:lnSpc>
                    <a:spcPts val="942"/>
                  </a:lnSpc>
                </a:pPr>
                <a:endParaRPr/>
              </a:p>
            </p:txBody>
          </p:sp>
        </p:grpSp>
        <p:sp>
          <p:nvSpPr>
            <p:cNvPr id="29" name="Freeform 29"/>
            <p:cNvSpPr/>
            <p:nvPr/>
          </p:nvSpPr>
          <p:spPr>
            <a:xfrm>
              <a:off x="8815829" y="231199"/>
              <a:ext cx="373654" cy="496550"/>
            </a:xfrm>
            <a:custGeom>
              <a:avLst/>
              <a:gdLst/>
              <a:ahLst/>
              <a:cxnLst/>
              <a:rect l="l" t="t" r="r" b="b"/>
              <a:pathLst>
                <a:path w="373654" h="496550">
                  <a:moveTo>
                    <a:pt x="0" y="0"/>
                  </a:moveTo>
                  <a:lnTo>
                    <a:pt x="373653" y="0"/>
                  </a:lnTo>
                  <a:lnTo>
                    <a:pt x="373653" y="496550"/>
                  </a:lnTo>
                  <a:lnTo>
                    <a:pt x="0" y="49655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30" name="Freeform 30"/>
            <p:cNvSpPr/>
            <p:nvPr/>
          </p:nvSpPr>
          <p:spPr>
            <a:xfrm>
              <a:off x="2098322" y="248001"/>
              <a:ext cx="361896" cy="484953"/>
            </a:xfrm>
            <a:custGeom>
              <a:avLst/>
              <a:gdLst/>
              <a:ahLst/>
              <a:cxnLst/>
              <a:rect l="l" t="t" r="r" b="b"/>
              <a:pathLst>
                <a:path w="361896" h="484953">
                  <a:moveTo>
                    <a:pt x="0" y="0"/>
                  </a:moveTo>
                  <a:lnTo>
                    <a:pt x="361896" y="0"/>
                  </a:lnTo>
                  <a:lnTo>
                    <a:pt x="361896" y="484953"/>
                  </a:lnTo>
                  <a:lnTo>
                    <a:pt x="0" y="48495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GB"/>
            </a:p>
          </p:txBody>
        </p:sp>
        <p:sp>
          <p:nvSpPr>
            <p:cNvPr id="31" name="Freeform 31"/>
            <p:cNvSpPr/>
            <p:nvPr/>
          </p:nvSpPr>
          <p:spPr>
            <a:xfrm>
              <a:off x="4801333" y="231199"/>
              <a:ext cx="479877" cy="482895"/>
            </a:xfrm>
            <a:custGeom>
              <a:avLst/>
              <a:gdLst/>
              <a:ahLst/>
              <a:cxnLst/>
              <a:rect l="l" t="t" r="r" b="b"/>
              <a:pathLst>
                <a:path w="479877" h="482895">
                  <a:moveTo>
                    <a:pt x="0" y="0"/>
                  </a:moveTo>
                  <a:lnTo>
                    <a:pt x="479877" y="0"/>
                  </a:lnTo>
                  <a:lnTo>
                    <a:pt x="479877" y="482896"/>
                  </a:lnTo>
                  <a:lnTo>
                    <a:pt x="0" y="482896"/>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2" name="TextBox 32"/>
            <p:cNvSpPr txBox="1"/>
            <p:nvPr/>
          </p:nvSpPr>
          <p:spPr>
            <a:xfrm>
              <a:off x="2711578" y="492351"/>
              <a:ext cx="1991573" cy="289092"/>
            </a:xfrm>
            <a:prstGeom prst="rect">
              <a:avLst/>
            </a:prstGeom>
          </p:spPr>
          <p:txBody>
            <a:bodyPr lIns="0" tIns="0" rIns="0" bIns="0" rtlCol="0" anchor="t">
              <a:spAutoFit/>
            </a:bodyPr>
            <a:lstStyle/>
            <a:p>
              <a:pPr algn="l">
                <a:lnSpc>
                  <a:spcPts val="1611"/>
                </a:lnSpc>
              </a:pPr>
              <a:r>
                <a:rPr lang="en-US" sz="1342" b="1">
                  <a:solidFill>
                    <a:srgbClr val="FFFFFF"/>
                  </a:solidFill>
                  <a:latin typeface="Poppins Bold"/>
                  <a:ea typeface="Poppins Bold"/>
                  <a:cs typeface="Poppins Bold"/>
                  <a:sym typeface="Poppins Bold"/>
                </a:rPr>
                <a:t>+123-456-7890</a:t>
              </a:r>
            </a:p>
          </p:txBody>
        </p:sp>
        <p:sp>
          <p:nvSpPr>
            <p:cNvPr id="33" name="TextBox 33"/>
            <p:cNvSpPr txBox="1"/>
            <p:nvPr/>
          </p:nvSpPr>
          <p:spPr>
            <a:xfrm>
              <a:off x="2711578" y="236227"/>
              <a:ext cx="917338" cy="289092"/>
            </a:xfrm>
            <a:prstGeom prst="rect">
              <a:avLst/>
            </a:prstGeom>
          </p:spPr>
          <p:txBody>
            <a:bodyPr lIns="0" tIns="0" rIns="0" bIns="0" rtlCol="0" anchor="t">
              <a:spAutoFit/>
            </a:bodyPr>
            <a:lstStyle/>
            <a:p>
              <a:pPr algn="l">
                <a:lnSpc>
                  <a:spcPts val="1611"/>
                </a:lnSpc>
              </a:pPr>
              <a:r>
                <a:rPr lang="en-US" sz="1342">
                  <a:solidFill>
                    <a:srgbClr val="FFFFFF"/>
                  </a:solidFill>
                  <a:latin typeface="Poppins"/>
                  <a:ea typeface="Poppins"/>
                  <a:cs typeface="Poppins"/>
                  <a:sym typeface="Poppins"/>
                </a:rPr>
                <a:t>Call Us</a:t>
              </a:r>
            </a:p>
          </p:txBody>
        </p:sp>
        <p:sp>
          <p:nvSpPr>
            <p:cNvPr id="34" name="TextBox 34"/>
            <p:cNvSpPr txBox="1"/>
            <p:nvPr/>
          </p:nvSpPr>
          <p:spPr>
            <a:xfrm>
              <a:off x="5501113" y="485392"/>
              <a:ext cx="3098604" cy="289092"/>
            </a:xfrm>
            <a:prstGeom prst="rect">
              <a:avLst/>
            </a:prstGeom>
          </p:spPr>
          <p:txBody>
            <a:bodyPr lIns="0" tIns="0" rIns="0" bIns="0" rtlCol="0" anchor="t">
              <a:spAutoFit/>
            </a:bodyPr>
            <a:lstStyle/>
            <a:p>
              <a:pPr algn="l">
                <a:lnSpc>
                  <a:spcPts val="1611"/>
                </a:lnSpc>
              </a:pPr>
              <a:r>
                <a:rPr lang="en-US" sz="1342" b="1">
                  <a:solidFill>
                    <a:srgbClr val="FFFFFF"/>
                  </a:solidFill>
                  <a:latin typeface="Poppins Bold"/>
                  <a:ea typeface="Poppins Bold"/>
                  <a:cs typeface="Poppins Bold"/>
                  <a:sym typeface="Poppins Bold"/>
                </a:rPr>
                <a:t>www.reallygreatsite.com</a:t>
              </a:r>
            </a:p>
          </p:txBody>
        </p:sp>
        <p:sp>
          <p:nvSpPr>
            <p:cNvPr id="35" name="TextBox 35"/>
            <p:cNvSpPr txBox="1"/>
            <p:nvPr/>
          </p:nvSpPr>
          <p:spPr>
            <a:xfrm>
              <a:off x="5501113" y="229268"/>
              <a:ext cx="2161213" cy="289092"/>
            </a:xfrm>
            <a:prstGeom prst="rect">
              <a:avLst/>
            </a:prstGeom>
          </p:spPr>
          <p:txBody>
            <a:bodyPr lIns="0" tIns="0" rIns="0" bIns="0" rtlCol="0" anchor="t">
              <a:spAutoFit/>
            </a:bodyPr>
            <a:lstStyle/>
            <a:p>
              <a:pPr algn="l">
                <a:lnSpc>
                  <a:spcPts val="1611"/>
                </a:lnSpc>
              </a:pPr>
              <a:r>
                <a:rPr lang="en-US" sz="1342">
                  <a:solidFill>
                    <a:srgbClr val="FFFFFF"/>
                  </a:solidFill>
                  <a:latin typeface="Poppins"/>
                  <a:ea typeface="Poppins"/>
                  <a:cs typeface="Poppins"/>
                  <a:sym typeface="Poppins"/>
                </a:rPr>
                <a:t>Visit Our Website</a:t>
              </a:r>
            </a:p>
          </p:txBody>
        </p:sp>
        <p:sp>
          <p:nvSpPr>
            <p:cNvPr id="36" name="TextBox 36"/>
            <p:cNvSpPr txBox="1"/>
            <p:nvPr/>
          </p:nvSpPr>
          <p:spPr>
            <a:xfrm>
              <a:off x="9456891" y="475101"/>
              <a:ext cx="3272939" cy="289092"/>
            </a:xfrm>
            <a:prstGeom prst="rect">
              <a:avLst/>
            </a:prstGeom>
          </p:spPr>
          <p:txBody>
            <a:bodyPr lIns="0" tIns="0" rIns="0" bIns="0" rtlCol="0" anchor="t">
              <a:spAutoFit/>
            </a:bodyPr>
            <a:lstStyle/>
            <a:p>
              <a:pPr algn="l">
                <a:lnSpc>
                  <a:spcPts val="1611"/>
                </a:lnSpc>
              </a:pPr>
              <a:r>
                <a:rPr lang="en-US" sz="1342" b="1">
                  <a:solidFill>
                    <a:srgbClr val="FFFFFF"/>
                  </a:solidFill>
                  <a:latin typeface="Poppins Bold"/>
                  <a:ea typeface="Poppins Bold"/>
                  <a:cs typeface="Poppins Bold"/>
                  <a:sym typeface="Poppins Bold"/>
                </a:rPr>
                <a:t>123 Anywhere St., Any City</a:t>
              </a:r>
            </a:p>
          </p:txBody>
        </p:sp>
        <p:sp>
          <p:nvSpPr>
            <p:cNvPr id="37" name="TextBox 37"/>
            <p:cNvSpPr txBox="1"/>
            <p:nvPr/>
          </p:nvSpPr>
          <p:spPr>
            <a:xfrm>
              <a:off x="9456891" y="218977"/>
              <a:ext cx="2161213" cy="289092"/>
            </a:xfrm>
            <a:prstGeom prst="rect">
              <a:avLst/>
            </a:prstGeom>
          </p:spPr>
          <p:txBody>
            <a:bodyPr lIns="0" tIns="0" rIns="0" bIns="0" rtlCol="0" anchor="t">
              <a:spAutoFit/>
            </a:bodyPr>
            <a:lstStyle/>
            <a:p>
              <a:pPr algn="l">
                <a:lnSpc>
                  <a:spcPts val="1611"/>
                </a:lnSpc>
              </a:pPr>
              <a:r>
                <a:rPr lang="en-US" sz="1342">
                  <a:solidFill>
                    <a:srgbClr val="FFFFFF"/>
                  </a:solidFill>
                  <a:latin typeface="Poppins"/>
                  <a:ea typeface="Poppins"/>
                  <a:cs typeface="Poppins"/>
                  <a:sym typeface="Poppins"/>
                </a:rPr>
                <a:t>Our Location</a:t>
              </a:r>
            </a:p>
          </p:txBody>
        </p:sp>
        <p:sp>
          <p:nvSpPr>
            <p:cNvPr id="38" name="Freeform 38"/>
            <p:cNvSpPr/>
            <p:nvPr/>
          </p:nvSpPr>
          <p:spPr>
            <a:xfrm>
              <a:off x="0" y="0"/>
              <a:ext cx="13933411" cy="2532438"/>
            </a:xfrm>
            <a:custGeom>
              <a:avLst/>
              <a:gdLst/>
              <a:ahLst/>
              <a:cxnLst/>
              <a:rect l="l" t="t" r="r" b="b"/>
              <a:pathLst>
                <a:path w="13933411" h="2532438">
                  <a:moveTo>
                    <a:pt x="0" y="0"/>
                  </a:moveTo>
                  <a:lnTo>
                    <a:pt x="13933411" y="0"/>
                  </a:lnTo>
                  <a:lnTo>
                    <a:pt x="13933411" y="2532438"/>
                  </a:lnTo>
                  <a:lnTo>
                    <a:pt x="0" y="2532438"/>
                  </a:lnTo>
                  <a:lnTo>
                    <a:pt x="0" y="0"/>
                  </a:lnTo>
                  <a:close/>
                </a:path>
              </a:pathLst>
            </a:custGeom>
            <a:blipFill>
              <a:blip r:embed="rId19">
                <a:extLst>
                  <a:ext uri="{96DAC541-7B7A-43D3-8B79-37D633B846F1}">
                    <asvg:svgBlip xmlns:asvg="http://schemas.microsoft.com/office/drawing/2016/SVG/main" r:embed="rId20"/>
                  </a:ext>
                </a:extLst>
              </a:blip>
              <a:stretch>
                <a:fillRect t="-338280" r="-112555" b="-200545"/>
              </a:stretch>
            </a:blipFill>
          </p:spPr>
          <p:txBody>
            <a:bodyPr/>
            <a:lstStyle/>
            <a:p>
              <a:endParaRPr lang="en-GB"/>
            </a:p>
          </p:txBody>
        </p:sp>
        <p:sp>
          <p:nvSpPr>
            <p:cNvPr id="39" name="Freeform 39"/>
            <p:cNvSpPr/>
            <p:nvPr/>
          </p:nvSpPr>
          <p:spPr>
            <a:xfrm>
              <a:off x="1090129" y="226822"/>
              <a:ext cx="3300497" cy="1095096"/>
            </a:xfrm>
            <a:custGeom>
              <a:avLst/>
              <a:gdLst/>
              <a:ahLst/>
              <a:cxnLst/>
              <a:rect l="l" t="t" r="r" b="b"/>
              <a:pathLst>
                <a:path w="3300497" h="1095096">
                  <a:moveTo>
                    <a:pt x="0" y="0"/>
                  </a:moveTo>
                  <a:lnTo>
                    <a:pt x="3300497" y="0"/>
                  </a:lnTo>
                  <a:lnTo>
                    <a:pt x="3300497" y="1095096"/>
                  </a:lnTo>
                  <a:lnTo>
                    <a:pt x="0" y="1095096"/>
                  </a:lnTo>
                  <a:lnTo>
                    <a:pt x="0" y="0"/>
                  </a:lnTo>
                  <a:close/>
                </a:path>
              </a:pathLst>
            </a:custGeom>
            <a:blipFill>
              <a:blip r:embed="rId21"/>
              <a:stretch>
                <a:fillRect/>
              </a:stretch>
            </a:blipFill>
          </p:spPr>
          <p:txBody>
            <a:bodyPr/>
            <a:lstStyle/>
            <a:p>
              <a:endParaRPr lang="en-GB"/>
            </a:p>
          </p:txBody>
        </p:sp>
        <p:sp>
          <p:nvSpPr>
            <p:cNvPr id="40" name="Freeform 40"/>
            <p:cNvSpPr/>
            <p:nvPr/>
          </p:nvSpPr>
          <p:spPr>
            <a:xfrm>
              <a:off x="9659667" y="418745"/>
              <a:ext cx="3543028" cy="832612"/>
            </a:xfrm>
            <a:custGeom>
              <a:avLst/>
              <a:gdLst/>
              <a:ahLst/>
              <a:cxnLst/>
              <a:rect l="l" t="t" r="r" b="b"/>
              <a:pathLst>
                <a:path w="3543028" h="832612">
                  <a:moveTo>
                    <a:pt x="0" y="0"/>
                  </a:moveTo>
                  <a:lnTo>
                    <a:pt x="3543028" y="0"/>
                  </a:lnTo>
                  <a:lnTo>
                    <a:pt x="3543028" y="832611"/>
                  </a:lnTo>
                  <a:lnTo>
                    <a:pt x="0" y="832611"/>
                  </a:lnTo>
                  <a:lnTo>
                    <a:pt x="0" y="0"/>
                  </a:lnTo>
                  <a:close/>
                </a:path>
              </a:pathLst>
            </a:custGeom>
            <a:blipFill>
              <a:blip r:embed="rId22"/>
              <a:stretch>
                <a:fillRect/>
              </a:stretch>
            </a:blipFill>
          </p:spPr>
          <p:txBody>
            <a:bodyPr/>
            <a:lstStyle/>
            <a:p>
              <a:endParaRPr lang="en-GB"/>
            </a:p>
          </p:txBody>
        </p:sp>
        <p:sp>
          <p:nvSpPr>
            <p:cNvPr id="41" name="Freeform 41"/>
            <p:cNvSpPr/>
            <p:nvPr/>
          </p:nvSpPr>
          <p:spPr>
            <a:xfrm>
              <a:off x="7533164" y="226822"/>
              <a:ext cx="1103525" cy="1103525"/>
            </a:xfrm>
            <a:custGeom>
              <a:avLst/>
              <a:gdLst/>
              <a:ahLst/>
              <a:cxnLst/>
              <a:rect l="l" t="t" r="r" b="b"/>
              <a:pathLst>
                <a:path w="1103525" h="1103525">
                  <a:moveTo>
                    <a:pt x="0" y="0"/>
                  </a:moveTo>
                  <a:lnTo>
                    <a:pt x="1103525" y="0"/>
                  </a:lnTo>
                  <a:lnTo>
                    <a:pt x="1103525" y="1103525"/>
                  </a:lnTo>
                  <a:lnTo>
                    <a:pt x="0" y="1103525"/>
                  </a:lnTo>
                  <a:lnTo>
                    <a:pt x="0" y="0"/>
                  </a:lnTo>
                  <a:close/>
                </a:path>
              </a:pathLst>
            </a:custGeom>
            <a:blipFill>
              <a:blip r:embed="rId23"/>
              <a:stretch>
                <a:fillRect/>
              </a:stretch>
            </a:blipFill>
          </p:spPr>
          <p:txBody>
            <a:bodyPr/>
            <a:lstStyle/>
            <a:p>
              <a:endParaRPr lang="en-GB"/>
            </a:p>
          </p:txBody>
        </p:sp>
        <p:sp>
          <p:nvSpPr>
            <p:cNvPr id="42" name="Freeform 42"/>
            <p:cNvSpPr/>
            <p:nvPr/>
          </p:nvSpPr>
          <p:spPr>
            <a:xfrm>
              <a:off x="5020049" y="64316"/>
              <a:ext cx="1497016" cy="1266031"/>
            </a:xfrm>
            <a:custGeom>
              <a:avLst/>
              <a:gdLst/>
              <a:ahLst/>
              <a:cxnLst/>
              <a:rect l="l" t="t" r="r" b="b"/>
              <a:pathLst>
                <a:path w="1497016" h="1266031">
                  <a:moveTo>
                    <a:pt x="0" y="0"/>
                  </a:moveTo>
                  <a:lnTo>
                    <a:pt x="1497016" y="0"/>
                  </a:lnTo>
                  <a:lnTo>
                    <a:pt x="1497016" y="1266031"/>
                  </a:lnTo>
                  <a:lnTo>
                    <a:pt x="0" y="1266031"/>
                  </a:lnTo>
                  <a:lnTo>
                    <a:pt x="0" y="0"/>
                  </a:lnTo>
                  <a:close/>
                </a:path>
              </a:pathLst>
            </a:custGeom>
            <a:blipFill>
              <a:blip r:embed="rId24"/>
              <a:stretch>
                <a:fillRect/>
              </a:stretch>
            </a:blipFill>
          </p:spPr>
          <p:txBody>
            <a:bodyPr/>
            <a:lstStyle/>
            <a:p>
              <a:endParaRPr lang="en-GB"/>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23</Slides>
  <Notes>0</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Top Ten AE CARDS A6 DECOL (Presentation (4:3))</dc:title>
  <dc:creator>Alison Tew</dc:creator>
  <cp:revision>3</cp:revision>
  <dcterms:created xsi:type="dcterms:W3CDTF">2006-08-16T00:00:00Z</dcterms:created>
  <dcterms:modified xsi:type="dcterms:W3CDTF">2025-10-20T10:01:02Z</dcterms:modified>
  <dc:identifier>DAG1YvNHt6o</dc:identifier>
</cp:coreProperties>
</file>